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9" r:id="rId3"/>
    <p:sldId id="257" r:id="rId4"/>
    <p:sldId id="258" r:id="rId5"/>
    <p:sldId id="259" r:id="rId6"/>
    <p:sldId id="260" r:id="rId7"/>
    <p:sldId id="262" r:id="rId8"/>
    <p:sldId id="269" r:id="rId9"/>
    <p:sldId id="276" r:id="rId10"/>
    <p:sldId id="263" r:id="rId11"/>
    <p:sldId id="264" r:id="rId12"/>
    <p:sldId id="267" r:id="rId13"/>
    <p:sldId id="268" r:id="rId14"/>
    <p:sldId id="288" r:id="rId15"/>
    <p:sldId id="289" r:id="rId16"/>
    <p:sldId id="292" r:id="rId17"/>
    <p:sldId id="293" r:id="rId18"/>
    <p:sldId id="300" r:id="rId19"/>
    <p:sldId id="265" r:id="rId20"/>
    <p:sldId id="294" r:id="rId21"/>
    <p:sldId id="295" r:id="rId22"/>
    <p:sldId id="296" r:id="rId23"/>
    <p:sldId id="297" r:id="rId24"/>
    <p:sldId id="298" r:id="rId25"/>
    <p:sldId id="299" r:id="rId26"/>
    <p:sldId id="270" r:id="rId27"/>
    <p:sldId id="273" r:id="rId28"/>
    <p:sldId id="274" r:id="rId29"/>
    <p:sldId id="302"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52FC2C8F-2475-4CC3-8A1F-7E5C82A785EC}">
          <p14:sldIdLst>
            <p14:sldId id="256"/>
            <p14:sldId id="279"/>
            <p14:sldId id="257"/>
            <p14:sldId id="258"/>
            <p14:sldId id="259"/>
            <p14:sldId id="260"/>
            <p14:sldId id="262"/>
            <p14:sldId id="269"/>
            <p14:sldId id="276"/>
            <p14:sldId id="263"/>
            <p14:sldId id="264"/>
            <p14:sldId id="267"/>
            <p14:sldId id="268"/>
            <p14:sldId id="288"/>
            <p14:sldId id="289"/>
            <p14:sldId id="292"/>
            <p14:sldId id="293"/>
            <p14:sldId id="300"/>
            <p14:sldId id="265"/>
            <p14:sldId id="294"/>
            <p14:sldId id="295"/>
            <p14:sldId id="296"/>
            <p14:sldId id="297"/>
            <p14:sldId id="298"/>
            <p14:sldId id="299"/>
          </p14:sldIdLst>
        </p14:section>
        <p14:section name="Naamloze sectie" id="{89627E8D-9A40-41FC-985E-F4B58AE6C9D7}">
          <p14:sldIdLst>
            <p14:sldId id="270"/>
            <p14:sldId id="273"/>
            <p14:sldId id="274"/>
            <p14:sldId id="30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A4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0" autoAdjust="0"/>
    <p:restoredTop sz="94660"/>
  </p:normalViewPr>
  <p:slideViewPr>
    <p:cSldViewPr snapToGrid="0">
      <p:cViewPr varScale="1">
        <p:scale>
          <a:sx n="113" d="100"/>
          <a:sy n="113" d="100"/>
        </p:scale>
        <p:origin x="22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nl-NL"/>
              <a:t>Klik om stijl te bewerken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A11E7503-BE79-44E9-A7D5-C5DF7F7BD431}" type="datetimeFigureOut">
              <a:rPr lang="nl-NL" smtClean="0"/>
              <a:t>20-2-2025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2C9CBD3-6548-4028-9AAB-B2A299D58DC3}" type="slidenum">
              <a:rPr lang="nl-NL" smtClean="0"/>
              <a:t>‹nr.›</a:t>
            </a:fld>
            <a:endParaRPr lang="nl-NL"/>
          </a:p>
        </p:txBody>
      </p:sp>
    </p:spTree>
    <p:extLst>
      <p:ext uri="{BB962C8B-B14F-4D97-AF65-F5344CB8AC3E}">
        <p14:creationId xmlns:p14="http://schemas.microsoft.com/office/powerpoint/2010/main" val="2841200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A11E7503-BE79-44E9-A7D5-C5DF7F7BD431}" type="datetimeFigureOut">
              <a:rPr lang="nl-NL" smtClean="0"/>
              <a:t>20-2-2025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2C9CBD3-6548-4028-9AAB-B2A299D58DC3}" type="slidenum">
              <a:rPr lang="nl-NL" smtClean="0"/>
              <a:t>‹nr.›</a:t>
            </a:fld>
            <a:endParaRPr lang="nl-NL"/>
          </a:p>
        </p:txBody>
      </p:sp>
    </p:spTree>
    <p:extLst>
      <p:ext uri="{BB962C8B-B14F-4D97-AF65-F5344CB8AC3E}">
        <p14:creationId xmlns:p14="http://schemas.microsoft.com/office/powerpoint/2010/main" val="1193479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nl-NL"/>
              <a:t>Klik om stijl te bewerken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A11E7503-BE79-44E9-A7D5-C5DF7F7BD431}" type="datetimeFigureOut">
              <a:rPr lang="nl-NL" smtClean="0"/>
              <a:t>20-2-2025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2C9CBD3-6548-4028-9AAB-B2A299D58DC3}" type="slidenum">
              <a:rPr lang="nl-NL" smtClean="0"/>
              <a:t>‹nr.›</a:t>
            </a:fld>
            <a:endParaRPr lang="nl-NL"/>
          </a:p>
        </p:txBody>
      </p:sp>
    </p:spTree>
    <p:extLst>
      <p:ext uri="{BB962C8B-B14F-4D97-AF65-F5344CB8AC3E}">
        <p14:creationId xmlns:p14="http://schemas.microsoft.com/office/powerpoint/2010/main" val="4050895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nl-NL"/>
              <a:t>Klik om stijl te bewerken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nl-NL"/>
              <a:t>Klikken om de tekststijl van het model te bewerken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A11E7503-BE79-44E9-A7D5-C5DF7F7BD431}" type="datetimeFigureOut">
              <a:rPr lang="nl-NL" smtClean="0"/>
              <a:t>20-2-2025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2C9CBD3-6548-4028-9AAB-B2A299D58DC3}" type="slidenum">
              <a:rPr lang="nl-NL" smtClean="0"/>
              <a:t>‹nr.›</a:t>
            </a:fld>
            <a:endParaRPr lang="nl-NL"/>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616114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A11E7503-BE79-44E9-A7D5-C5DF7F7BD431}" type="datetimeFigureOut">
              <a:rPr lang="nl-NL" smtClean="0"/>
              <a:t>20-2-2025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2C9CBD3-6548-4028-9AAB-B2A299D58DC3}" type="slidenum">
              <a:rPr lang="nl-NL" smtClean="0"/>
              <a:t>‹nr.›</a:t>
            </a:fld>
            <a:endParaRPr lang="nl-NL"/>
          </a:p>
        </p:txBody>
      </p:sp>
    </p:spTree>
    <p:extLst>
      <p:ext uri="{BB962C8B-B14F-4D97-AF65-F5344CB8AC3E}">
        <p14:creationId xmlns:p14="http://schemas.microsoft.com/office/powerpoint/2010/main" val="3120821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11E7503-BE79-44E9-A7D5-C5DF7F7BD431}" type="datetimeFigureOut">
              <a:rPr lang="nl-NL" smtClean="0"/>
              <a:t>20-2-2025</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2C9CBD3-6548-4028-9AAB-B2A299D58DC3}" type="slidenum">
              <a:rPr lang="nl-NL" smtClean="0"/>
              <a:t>‹nr.›</a:t>
            </a:fld>
            <a:endParaRPr lang="nl-NL"/>
          </a:p>
        </p:txBody>
      </p:sp>
    </p:spTree>
    <p:extLst>
      <p:ext uri="{BB962C8B-B14F-4D97-AF65-F5344CB8AC3E}">
        <p14:creationId xmlns:p14="http://schemas.microsoft.com/office/powerpoint/2010/main" val="4207060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11E7503-BE79-44E9-A7D5-C5DF7F7BD431}" type="datetimeFigureOut">
              <a:rPr lang="nl-NL" smtClean="0"/>
              <a:t>20-2-2025</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2C9CBD3-6548-4028-9AAB-B2A299D58DC3}" type="slidenum">
              <a:rPr lang="nl-NL" smtClean="0"/>
              <a:t>‹nr.›</a:t>
            </a:fld>
            <a:endParaRPr lang="nl-NL"/>
          </a:p>
        </p:txBody>
      </p:sp>
    </p:spTree>
    <p:extLst>
      <p:ext uri="{BB962C8B-B14F-4D97-AF65-F5344CB8AC3E}">
        <p14:creationId xmlns:p14="http://schemas.microsoft.com/office/powerpoint/2010/main" val="3841526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11E7503-BE79-44E9-A7D5-C5DF7F7BD431}" type="datetimeFigureOut">
              <a:rPr lang="nl-NL" smtClean="0"/>
              <a:t>20-2-2025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2C9CBD3-6548-4028-9AAB-B2A299D58DC3}" type="slidenum">
              <a:rPr lang="nl-NL" smtClean="0"/>
              <a:t>‹nr.›</a:t>
            </a:fld>
            <a:endParaRPr lang="nl-NL"/>
          </a:p>
        </p:txBody>
      </p:sp>
    </p:spTree>
    <p:extLst>
      <p:ext uri="{BB962C8B-B14F-4D97-AF65-F5344CB8AC3E}">
        <p14:creationId xmlns:p14="http://schemas.microsoft.com/office/powerpoint/2010/main" val="8771190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nl-NL"/>
              <a:t>Klik om stijl te bewerken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11E7503-BE79-44E9-A7D5-C5DF7F7BD431}" type="datetimeFigureOut">
              <a:rPr lang="nl-NL" smtClean="0"/>
              <a:t>20-2-2025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2C9CBD3-6548-4028-9AAB-B2A299D58DC3}" type="slidenum">
              <a:rPr lang="nl-NL" smtClean="0"/>
              <a:t>‹nr.›</a:t>
            </a:fld>
            <a:endParaRPr lang="nl-NL"/>
          </a:p>
        </p:txBody>
      </p:sp>
    </p:spTree>
    <p:extLst>
      <p:ext uri="{BB962C8B-B14F-4D97-AF65-F5344CB8AC3E}">
        <p14:creationId xmlns:p14="http://schemas.microsoft.com/office/powerpoint/2010/main" val="4187378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3"/>
          <p:cNvSpPr>
            <a:spLocks noGrp="1"/>
          </p:cNvSpPr>
          <p:nvPr>
            <p:ph type="dt" sz="half" idx="10"/>
          </p:nvPr>
        </p:nvSpPr>
        <p:spPr/>
        <p:txBody>
          <a:bodyPr/>
          <a:lstStyle/>
          <a:p>
            <a:fld id="{A11E7503-BE79-44E9-A7D5-C5DF7F7BD431}" type="datetimeFigureOut">
              <a:rPr lang="nl-NL" smtClean="0"/>
              <a:t>20-2-2025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2C9CBD3-6548-4028-9AAB-B2A299D58DC3}" type="slidenum">
              <a:rPr lang="nl-NL" smtClean="0"/>
              <a:t>‹nr.›</a:t>
            </a:fld>
            <a:endParaRPr lang="nl-NL"/>
          </a:p>
        </p:txBody>
      </p:sp>
    </p:spTree>
    <p:extLst>
      <p:ext uri="{BB962C8B-B14F-4D97-AF65-F5344CB8AC3E}">
        <p14:creationId xmlns:p14="http://schemas.microsoft.com/office/powerpoint/2010/main" val="1837675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A11E7503-BE79-44E9-A7D5-C5DF7F7BD431}" type="datetimeFigureOut">
              <a:rPr lang="nl-NL" smtClean="0"/>
              <a:t>20-2-2025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2C9CBD3-6548-4028-9AAB-B2A299D58DC3}" type="slidenum">
              <a:rPr lang="nl-NL" smtClean="0"/>
              <a:t>‹nr.›</a:t>
            </a:fld>
            <a:endParaRPr lang="nl-NL"/>
          </a:p>
        </p:txBody>
      </p:sp>
    </p:spTree>
    <p:extLst>
      <p:ext uri="{BB962C8B-B14F-4D97-AF65-F5344CB8AC3E}">
        <p14:creationId xmlns:p14="http://schemas.microsoft.com/office/powerpoint/2010/main" val="2432565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A11E7503-BE79-44E9-A7D5-C5DF7F7BD431}" type="datetimeFigureOut">
              <a:rPr lang="nl-NL" smtClean="0"/>
              <a:t>20-2-2025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2C9CBD3-6548-4028-9AAB-B2A299D58DC3}" type="slidenum">
              <a:rPr lang="nl-NL" smtClean="0"/>
              <a:t>‹nr.›</a:t>
            </a:fld>
            <a:endParaRPr lang="nl-NL"/>
          </a:p>
        </p:txBody>
      </p:sp>
    </p:spTree>
    <p:extLst>
      <p:ext uri="{BB962C8B-B14F-4D97-AF65-F5344CB8AC3E}">
        <p14:creationId xmlns:p14="http://schemas.microsoft.com/office/powerpoint/2010/main" val="3836960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A11E7503-BE79-44E9-A7D5-C5DF7F7BD431}" type="datetimeFigureOut">
              <a:rPr lang="nl-NL" smtClean="0"/>
              <a:t>20-2-2025</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32C9CBD3-6548-4028-9AAB-B2A299D58DC3}" type="slidenum">
              <a:rPr lang="nl-NL" smtClean="0"/>
              <a:t>‹nr.›</a:t>
            </a:fld>
            <a:endParaRPr lang="nl-NL"/>
          </a:p>
        </p:txBody>
      </p:sp>
    </p:spTree>
    <p:extLst>
      <p:ext uri="{BB962C8B-B14F-4D97-AF65-F5344CB8AC3E}">
        <p14:creationId xmlns:p14="http://schemas.microsoft.com/office/powerpoint/2010/main" val="3176178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7" name="Date Placeholder 2"/>
          <p:cNvSpPr>
            <a:spLocks noGrp="1"/>
          </p:cNvSpPr>
          <p:nvPr>
            <p:ph type="dt" sz="half" idx="10"/>
          </p:nvPr>
        </p:nvSpPr>
        <p:spPr/>
        <p:txBody>
          <a:bodyPr/>
          <a:lstStyle/>
          <a:p>
            <a:fld id="{A11E7503-BE79-44E9-A7D5-C5DF7F7BD431}" type="datetimeFigureOut">
              <a:rPr lang="nl-NL" smtClean="0"/>
              <a:t>20-2-2025</a:t>
            </a:fld>
            <a:endParaRPr lang="nl-NL"/>
          </a:p>
        </p:txBody>
      </p:sp>
      <p:sp>
        <p:nvSpPr>
          <p:cNvPr id="5" name="Footer Placeholder 3"/>
          <p:cNvSpPr>
            <a:spLocks noGrp="1"/>
          </p:cNvSpPr>
          <p:nvPr>
            <p:ph type="ftr" sz="quarter" idx="11"/>
          </p:nvPr>
        </p:nvSpPr>
        <p:spPr/>
        <p:txBody>
          <a:bodyPr/>
          <a:lstStyle/>
          <a:p>
            <a:endParaRPr lang="nl-NL"/>
          </a:p>
        </p:txBody>
      </p:sp>
      <p:sp>
        <p:nvSpPr>
          <p:cNvPr id="6" name="Slide Number Placeholder 4"/>
          <p:cNvSpPr>
            <a:spLocks noGrp="1"/>
          </p:cNvSpPr>
          <p:nvPr>
            <p:ph type="sldNum" sz="quarter" idx="12"/>
          </p:nvPr>
        </p:nvSpPr>
        <p:spPr/>
        <p:txBody>
          <a:bodyPr/>
          <a:lstStyle/>
          <a:p>
            <a:fld id="{32C9CBD3-6548-4028-9AAB-B2A299D58DC3}" type="slidenum">
              <a:rPr lang="nl-NL" smtClean="0"/>
              <a:t>‹nr.›</a:t>
            </a:fld>
            <a:endParaRPr lang="nl-NL"/>
          </a:p>
        </p:txBody>
      </p:sp>
    </p:spTree>
    <p:extLst>
      <p:ext uri="{BB962C8B-B14F-4D97-AF65-F5344CB8AC3E}">
        <p14:creationId xmlns:p14="http://schemas.microsoft.com/office/powerpoint/2010/main" val="1920414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11E7503-BE79-44E9-A7D5-C5DF7F7BD431}" type="datetimeFigureOut">
              <a:rPr lang="nl-NL" smtClean="0"/>
              <a:t>20-2-2025</a:t>
            </a:fld>
            <a:endParaRPr lang="nl-NL"/>
          </a:p>
        </p:txBody>
      </p:sp>
      <p:sp>
        <p:nvSpPr>
          <p:cNvPr id="5" name="Footer Placeholder 2"/>
          <p:cNvSpPr>
            <a:spLocks noGrp="1"/>
          </p:cNvSpPr>
          <p:nvPr>
            <p:ph type="ftr" sz="quarter" idx="11"/>
          </p:nvPr>
        </p:nvSpPr>
        <p:spPr/>
        <p:txBody>
          <a:bodyPr/>
          <a:lstStyle/>
          <a:p>
            <a:endParaRPr lang="nl-NL"/>
          </a:p>
        </p:txBody>
      </p:sp>
      <p:sp>
        <p:nvSpPr>
          <p:cNvPr id="6" name="Slide Number Placeholder 3"/>
          <p:cNvSpPr>
            <a:spLocks noGrp="1"/>
          </p:cNvSpPr>
          <p:nvPr>
            <p:ph type="sldNum" sz="quarter" idx="12"/>
          </p:nvPr>
        </p:nvSpPr>
        <p:spPr/>
        <p:txBody>
          <a:bodyPr/>
          <a:lstStyle/>
          <a:p>
            <a:fld id="{32C9CBD3-6548-4028-9AAB-B2A299D58DC3}" type="slidenum">
              <a:rPr lang="nl-NL" smtClean="0"/>
              <a:t>‹nr.›</a:t>
            </a:fld>
            <a:endParaRPr lang="nl-NL"/>
          </a:p>
        </p:txBody>
      </p:sp>
    </p:spTree>
    <p:extLst>
      <p:ext uri="{BB962C8B-B14F-4D97-AF65-F5344CB8AC3E}">
        <p14:creationId xmlns:p14="http://schemas.microsoft.com/office/powerpoint/2010/main" val="2773268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nl-NL"/>
              <a:t>Klik om stijl te bewerken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7" name="Date Placeholder 4"/>
          <p:cNvSpPr>
            <a:spLocks noGrp="1"/>
          </p:cNvSpPr>
          <p:nvPr>
            <p:ph type="dt" sz="half" idx="10"/>
          </p:nvPr>
        </p:nvSpPr>
        <p:spPr/>
        <p:txBody>
          <a:bodyPr/>
          <a:lstStyle/>
          <a:p>
            <a:fld id="{A11E7503-BE79-44E9-A7D5-C5DF7F7BD431}" type="datetimeFigureOut">
              <a:rPr lang="nl-NL" smtClean="0"/>
              <a:t>20-2-2025</a:t>
            </a:fld>
            <a:endParaRPr lang="nl-NL"/>
          </a:p>
        </p:txBody>
      </p:sp>
      <p:sp>
        <p:nvSpPr>
          <p:cNvPr id="5" name="Footer Placeholder 5"/>
          <p:cNvSpPr>
            <a:spLocks noGrp="1"/>
          </p:cNvSpPr>
          <p:nvPr>
            <p:ph type="ftr" sz="quarter" idx="11"/>
          </p:nvPr>
        </p:nvSpPr>
        <p:spPr/>
        <p:txBody>
          <a:bodyPr/>
          <a:lstStyle/>
          <a:p>
            <a:endParaRPr lang="nl-NL"/>
          </a:p>
        </p:txBody>
      </p:sp>
      <p:sp>
        <p:nvSpPr>
          <p:cNvPr id="6" name="Slide Number Placeholder 6"/>
          <p:cNvSpPr>
            <a:spLocks noGrp="1"/>
          </p:cNvSpPr>
          <p:nvPr>
            <p:ph type="sldNum" sz="quarter" idx="12"/>
          </p:nvPr>
        </p:nvSpPr>
        <p:spPr/>
        <p:txBody>
          <a:bodyPr/>
          <a:lstStyle/>
          <a:p>
            <a:fld id="{32C9CBD3-6548-4028-9AAB-B2A299D58DC3}" type="slidenum">
              <a:rPr lang="nl-NL" smtClean="0"/>
              <a:t>‹nr.›</a:t>
            </a:fld>
            <a:endParaRPr lang="nl-NL"/>
          </a:p>
        </p:txBody>
      </p:sp>
    </p:spTree>
    <p:extLst>
      <p:ext uri="{BB962C8B-B14F-4D97-AF65-F5344CB8AC3E}">
        <p14:creationId xmlns:p14="http://schemas.microsoft.com/office/powerpoint/2010/main" val="1050689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nl-NL"/>
              <a:t>Klik om stijl te bewerken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A11E7503-BE79-44E9-A7D5-C5DF7F7BD431}" type="datetimeFigureOut">
              <a:rPr lang="nl-NL" smtClean="0"/>
              <a:t>20-2-2025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2C9CBD3-6548-4028-9AAB-B2A299D58DC3}" type="slidenum">
              <a:rPr lang="nl-NL" smtClean="0"/>
              <a:t>‹nr.›</a:t>
            </a:fld>
            <a:endParaRPr lang="nl-NL"/>
          </a:p>
        </p:txBody>
      </p:sp>
    </p:spTree>
    <p:extLst>
      <p:ext uri="{BB962C8B-B14F-4D97-AF65-F5344CB8AC3E}">
        <p14:creationId xmlns:p14="http://schemas.microsoft.com/office/powerpoint/2010/main" val="1217431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nl-NL"/>
              <a:t>Klik om stijl te bewerken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11E7503-BE79-44E9-A7D5-C5DF7F7BD431}" type="datetimeFigureOut">
              <a:rPr lang="nl-NL" smtClean="0"/>
              <a:t>20-2-2025</a:t>
            </a:fld>
            <a:endParaRPr lang="nl-N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nl-NL"/>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2C9CBD3-6548-4028-9AAB-B2A299D58DC3}" type="slidenum">
              <a:rPr lang="nl-NL" smtClean="0"/>
              <a:t>‹nr.›</a:t>
            </a:fld>
            <a:endParaRPr lang="nl-NL"/>
          </a:p>
        </p:txBody>
      </p:sp>
    </p:spTree>
    <p:extLst>
      <p:ext uri="{BB962C8B-B14F-4D97-AF65-F5344CB8AC3E}">
        <p14:creationId xmlns:p14="http://schemas.microsoft.com/office/powerpoint/2010/main" val="249407967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1F2A73-D0D1-4E33-B757-28AAB096D4F9}"/>
              </a:ext>
            </a:extLst>
          </p:cNvPr>
          <p:cNvSpPr>
            <a:spLocks noGrp="1"/>
          </p:cNvSpPr>
          <p:nvPr>
            <p:ph type="ctrTitle"/>
          </p:nvPr>
        </p:nvSpPr>
        <p:spPr>
          <a:xfrm>
            <a:off x="1154954" y="1447800"/>
            <a:ext cx="10808445" cy="3329581"/>
          </a:xfrm>
        </p:spPr>
        <p:txBody>
          <a:bodyPr/>
          <a:lstStyle/>
          <a:p>
            <a:r>
              <a:rPr lang="nl-NL" dirty="0"/>
              <a:t>Nascholing prenatalescreening en counselen</a:t>
            </a:r>
          </a:p>
        </p:txBody>
      </p:sp>
      <p:sp>
        <p:nvSpPr>
          <p:cNvPr id="3" name="Ondertitel 2">
            <a:extLst>
              <a:ext uri="{FF2B5EF4-FFF2-40B4-BE49-F238E27FC236}">
                <a16:creationId xmlns:a16="http://schemas.microsoft.com/office/drawing/2014/main" id="{60AE3460-BE7A-451A-A1A9-149E9155DD7B}"/>
              </a:ext>
            </a:extLst>
          </p:cNvPr>
          <p:cNvSpPr>
            <a:spLocks noGrp="1"/>
          </p:cNvSpPr>
          <p:nvPr>
            <p:ph type="subTitle" idx="1"/>
          </p:nvPr>
        </p:nvSpPr>
        <p:spPr/>
        <p:txBody>
          <a:bodyPr>
            <a:noAutofit/>
          </a:bodyPr>
          <a:lstStyle/>
          <a:p>
            <a:r>
              <a:rPr lang="nl-NL" sz="7200" dirty="0"/>
              <a:t>WELKOM</a:t>
            </a:r>
          </a:p>
        </p:txBody>
      </p:sp>
    </p:spTree>
    <p:extLst>
      <p:ext uri="{BB962C8B-B14F-4D97-AF65-F5344CB8AC3E}">
        <p14:creationId xmlns:p14="http://schemas.microsoft.com/office/powerpoint/2010/main" val="2726538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19E36A-02A1-4401-A63F-BD4C6FFC662C}"/>
              </a:ext>
            </a:extLst>
          </p:cNvPr>
          <p:cNvSpPr>
            <a:spLocks noGrp="1"/>
          </p:cNvSpPr>
          <p:nvPr>
            <p:ph type="title"/>
          </p:nvPr>
        </p:nvSpPr>
        <p:spPr>
          <a:xfrm>
            <a:off x="838200" y="365125"/>
            <a:ext cx="10515600" cy="1953532"/>
          </a:xfrm>
        </p:spPr>
        <p:txBody>
          <a:bodyPr>
            <a:normAutofit fontScale="90000"/>
          </a:bodyPr>
          <a:lstStyle/>
          <a:p>
            <a:r>
              <a:rPr lang="nl-NL" dirty="0"/>
              <a:t>Je communicatie is een combinatie van stemgebruik, woordgebruik en mimiek.</a:t>
            </a:r>
            <a:br>
              <a:rPr lang="nl-NL" dirty="0"/>
            </a:br>
            <a:endParaRPr lang="nl-NL" dirty="0"/>
          </a:p>
        </p:txBody>
      </p:sp>
      <p:sp>
        <p:nvSpPr>
          <p:cNvPr id="3" name="Tijdelijke aanduiding voor inhoud 2">
            <a:extLst>
              <a:ext uri="{FF2B5EF4-FFF2-40B4-BE49-F238E27FC236}">
                <a16:creationId xmlns:a16="http://schemas.microsoft.com/office/drawing/2014/main" id="{830834B2-1D22-40F9-A461-908AC81E353C}"/>
              </a:ext>
            </a:extLst>
          </p:cNvPr>
          <p:cNvSpPr>
            <a:spLocks noGrp="1"/>
          </p:cNvSpPr>
          <p:nvPr>
            <p:ph idx="1"/>
          </p:nvPr>
        </p:nvSpPr>
        <p:spPr>
          <a:xfrm>
            <a:off x="566057" y="1850571"/>
            <a:ext cx="10515600" cy="4351338"/>
          </a:xfrm>
        </p:spPr>
        <p:txBody>
          <a:bodyPr/>
          <a:lstStyle/>
          <a:p>
            <a:pPr marL="0" indent="0">
              <a:buNone/>
            </a:pPr>
            <a:r>
              <a:rPr lang="nl-NL" dirty="0"/>
              <a:t>Een neutrale boodschap bevat geen eigen mening of interpretatie</a:t>
            </a:r>
          </a:p>
          <a:p>
            <a:pPr marL="0" indent="0">
              <a:buNone/>
            </a:pPr>
            <a:endParaRPr lang="nl-NL" dirty="0"/>
          </a:p>
          <a:p>
            <a:r>
              <a:rPr lang="nl-NL" dirty="0"/>
              <a:t>Onbedoelde framing: aan het begin van de zwangerschap kan je kiezen voor screening op T21, T18 en T13 en rond 20 weken krijg je de 20-wekenecho.</a:t>
            </a:r>
          </a:p>
          <a:p>
            <a:r>
              <a:rPr lang="nl-NL" dirty="0"/>
              <a:t>Woorden als éigenlijk’ en ‘in principe’ verbloemen of verzachten vaak de boodschap die je lastig vindt om te vertellen.</a:t>
            </a:r>
          </a:p>
          <a:p>
            <a:r>
              <a:rPr lang="nl-NL" dirty="0"/>
              <a:t>Bij emoties, vraag: hoe voelt dat? i.p.v. wat vind je hiervan?</a:t>
            </a:r>
          </a:p>
          <a:p>
            <a:r>
              <a:rPr lang="nl-NL" dirty="0"/>
              <a:t>Is het tot zover duidelijk/ welke vragen heb je nog?</a:t>
            </a:r>
          </a:p>
        </p:txBody>
      </p:sp>
    </p:spTree>
    <p:extLst>
      <p:ext uri="{BB962C8B-B14F-4D97-AF65-F5344CB8AC3E}">
        <p14:creationId xmlns:p14="http://schemas.microsoft.com/office/powerpoint/2010/main" val="200091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508B9C-7832-434C-B4D4-0BE54112D15A}"/>
              </a:ext>
            </a:extLst>
          </p:cNvPr>
          <p:cNvSpPr>
            <a:spLocks noGrp="1"/>
          </p:cNvSpPr>
          <p:nvPr>
            <p:ph type="title"/>
          </p:nvPr>
        </p:nvSpPr>
        <p:spPr/>
        <p:txBody>
          <a:bodyPr/>
          <a:lstStyle/>
          <a:p>
            <a:r>
              <a:rPr lang="nl-NL" dirty="0"/>
              <a:t>NIPT</a:t>
            </a:r>
          </a:p>
        </p:txBody>
      </p:sp>
      <p:sp>
        <p:nvSpPr>
          <p:cNvPr id="3" name="Tijdelijke aanduiding voor inhoud 2">
            <a:extLst>
              <a:ext uri="{FF2B5EF4-FFF2-40B4-BE49-F238E27FC236}">
                <a16:creationId xmlns:a16="http://schemas.microsoft.com/office/drawing/2014/main" id="{EF226D54-5C3F-43B8-9669-BA4B31B1435F}"/>
              </a:ext>
            </a:extLst>
          </p:cNvPr>
          <p:cNvSpPr>
            <a:spLocks noGrp="1"/>
          </p:cNvSpPr>
          <p:nvPr>
            <p:ph idx="1"/>
          </p:nvPr>
        </p:nvSpPr>
        <p:spPr>
          <a:xfrm>
            <a:off x="838200" y="1295400"/>
            <a:ext cx="10515600" cy="5109882"/>
          </a:xfrm>
        </p:spPr>
        <p:txBody>
          <a:bodyPr>
            <a:normAutofit fontScale="92500" lnSpcReduction="20000"/>
          </a:bodyPr>
          <a:lstStyle/>
          <a:p>
            <a:r>
              <a:rPr lang="nl-NL" dirty="0"/>
              <a:t>Is een bloedtest naar chromosoomafwijkingen bij het kind</a:t>
            </a:r>
          </a:p>
          <a:p>
            <a:r>
              <a:rPr lang="nl-NL" dirty="0"/>
              <a:t>Per 1 april 2023 vanaf 10 weken</a:t>
            </a:r>
          </a:p>
          <a:p>
            <a:r>
              <a:rPr lang="nl-NL" dirty="0"/>
              <a:t>Bij overweging beëindiging zwangerschap het liefst voor 18 w6d</a:t>
            </a:r>
          </a:p>
          <a:p>
            <a:r>
              <a:rPr lang="nl-NL" dirty="0"/>
              <a:t>Onderzoekt </a:t>
            </a:r>
            <a:r>
              <a:rPr lang="nl-NL" dirty="0" err="1"/>
              <a:t>cfDNA</a:t>
            </a:r>
            <a:r>
              <a:rPr lang="nl-NL" dirty="0"/>
              <a:t> van de placenta</a:t>
            </a:r>
          </a:p>
          <a:p>
            <a:r>
              <a:rPr lang="nl-NL" dirty="0"/>
              <a:t>DNA van de placenta is bijna altijd hetzelfde als het DNA van het kind</a:t>
            </a:r>
          </a:p>
          <a:p>
            <a:r>
              <a:rPr lang="nl-NL" dirty="0"/>
              <a:t>NIPT vindt alleen grote chromosoomafwijkingen zoals:</a:t>
            </a:r>
          </a:p>
          <a:p>
            <a:pPr marL="0" indent="0">
              <a:buNone/>
            </a:pPr>
            <a:r>
              <a:rPr lang="nl-NL" dirty="0"/>
              <a:t>	* teveel chromosomen = Trisomie</a:t>
            </a:r>
          </a:p>
          <a:p>
            <a:pPr marL="0" indent="0">
              <a:buNone/>
            </a:pPr>
            <a:r>
              <a:rPr lang="nl-NL" dirty="0"/>
              <a:t>	* ontbreken of een verdubbeling van een groot deel van een chromosoom = 	structurele 	chromosoomafwijking</a:t>
            </a:r>
          </a:p>
          <a:p>
            <a:pPr marL="0" indent="0">
              <a:buNone/>
            </a:pPr>
            <a:r>
              <a:rPr lang="nl-NL" dirty="0"/>
              <a:t>	* complex afwijkende profielen, zoals bijv. bij kanker (1 op 6000)</a:t>
            </a:r>
          </a:p>
          <a:p>
            <a:r>
              <a:rPr lang="nl-NL" dirty="0"/>
              <a:t>Welke bevindingen (soms onbekend)</a:t>
            </a:r>
          </a:p>
          <a:p>
            <a:pPr marL="0" indent="0">
              <a:buNone/>
            </a:pPr>
            <a:r>
              <a:rPr lang="nl-NL" dirty="0"/>
              <a:t>	chromosoomafwijkingen bij het kind</a:t>
            </a:r>
          </a:p>
          <a:p>
            <a:pPr marL="0" indent="0">
              <a:buNone/>
            </a:pPr>
            <a:r>
              <a:rPr lang="nl-NL" dirty="0"/>
              <a:t>	chromosoomafwijking in de placenta</a:t>
            </a:r>
          </a:p>
          <a:p>
            <a:pPr marL="0" indent="0">
              <a:buNone/>
            </a:pPr>
            <a:r>
              <a:rPr lang="nl-NL" dirty="0"/>
              <a:t>	chromosoomafwijking bij de zwangere zelf (myoom, vit.B12 </a:t>
            </a:r>
            <a:r>
              <a:rPr lang="nl-NL" dirty="0" err="1"/>
              <a:t>def</a:t>
            </a:r>
            <a:r>
              <a:rPr lang="nl-NL" dirty="0"/>
              <a:t>.,maligniteit)</a:t>
            </a:r>
          </a:p>
          <a:p>
            <a:pPr marL="0" indent="0">
              <a:buNone/>
            </a:pPr>
            <a:endParaRPr lang="nl-NL" dirty="0"/>
          </a:p>
        </p:txBody>
      </p:sp>
    </p:spTree>
    <p:extLst>
      <p:ext uri="{BB962C8B-B14F-4D97-AF65-F5344CB8AC3E}">
        <p14:creationId xmlns:p14="http://schemas.microsoft.com/office/powerpoint/2010/main" val="1649109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A820FC-48E8-480B-9EE5-5BD6312D848A}"/>
              </a:ext>
            </a:extLst>
          </p:cNvPr>
          <p:cNvSpPr>
            <a:spLocks noGrp="1"/>
          </p:cNvSpPr>
          <p:nvPr>
            <p:ph type="title"/>
          </p:nvPr>
        </p:nvSpPr>
        <p:spPr/>
        <p:txBody>
          <a:bodyPr/>
          <a:lstStyle/>
          <a:p>
            <a:r>
              <a:rPr lang="nl-NL" dirty="0"/>
              <a:t>NIPT</a:t>
            </a:r>
          </a:p>
        </p:txBody>
      </p:sp>
      <p:sp>
        <p:nvSpPr>
          <p:cNvPr id="3" name="Tijdelijke aanduiding voor inhoud 2">
            <a:extLst>
              <a:ext uri="{FF2B5EF4-FFF2-40B4-BE49-F238E27FC236}">
                <a16:creationId xmlns:a16="http://schemas.microsoft.com/office/drawing/2014/main" id="{05092C7E-B6BE-4D72-A49C-13787E89819D}"/>
              </a:ext>
            </a:extLst>
          </p:cNvPr>
          <p:cNvSpPr>
            <a:spLocks noGrp="1"/>
          </p:cNvSpPr>
          <p:nvPr>
            <p:ph idx="1"/>
          </p:nvPr>
        </p:nvSpPr>
        <p:spPr>
          <a:xfrm>
            <a:off x="838200" y="1472340"/>
            <a:ext cx="10515600" cy="5253924"/>
          </a:xfrm>
        </p:spPr>
        <p:txBody>
          <a:bodyPr>
            <a:normAutofit/>
          </a:bodyPr>
          <a:lstStyle/>
          <a:p>
            <a:r>
              <a:rPr lang="nl-NL" dirty="0"/>
              <a:t>Bij 2% mislukt de NIPT, vaker bij mensen met een hogere BMI</a:t>
            </a:r>
          </a:p>
          <a:p>
            <a:endParaRPr lang="nl-NL" dirty="0"/>
          </a:p>
          <a:p>
            <a:r>
              <a:rPr lang="nl-NL" dirty="0"/>
              <a:t>Bij 2</a:t>
            </a:r>
            <a:r>
              <a:rPr lang="nl-NL" baseline="30000" dirty="0"/>
              <a:t>e</a:t>
            </a:r>
            <a:r>
              <a:rPr lang="nl-NL" dirty="0"/>
              <a:t> keer NIPT, krijgt 4 van de 5 wel uitslag</a:t>
            </a:r>
          </a:p>
          <a:p>
            <a:endParaRPr lang="nl-NL" dirty="0"/>
          </a:p>
          <a:p>
            <a:r>
              <a:rPr lang="nl-NL" dirty="0"/>
              <a:t>Als de NIPT de 2</a:t>
            </a:r>
            <a:r>
              <a:rPr lang="nl-NL" baseline="30000" dirty="0"/>
              <a:t>e</a:t>
            </a:r>
            <a:r>
              <a:rPr lang="nl-NL" dirty="0"/>
              <a:t> keer mislukt </a:t>
            </a:r>
            <a:r>
              <a:rPr lang="nl-NL" u="sng" dirty="0"/>
              <a:t>(niet als gevolg van een lab-fout)</a:t>
            </a:r>
            <a:r>
              <a:rPr lang="nl-NL" dirty="0"/>
              <a:t>, is een invasieve test geïndiceerd. Er is dan sprake van een verhoogde kans op een foetale chromosoomafwijking</a:t>
            </a:r>
          </a:p>
        </p:txBody>
      </p:sp>
    </p:spTree>
    <p:extLst>
      <p:ext uri="{BB962C8B-B14F-4D97-AF65-F5344CB8AC3E}">
        <p14:creationId xmlns:p14="http://schemas.microsoft.com/office/powerpoint/2010/main" val="3260807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C8DBF8-1860-469A-B718-B21196F9238E}"/>
              </a:ext>
            </a:extLst>
          </p:cNvPr>
          <p:cNvSpPr>
            <a:spLocks noGrp="1"/>
          </p:cNvSpPr>
          <p:nvPr>
            <p:ph type="title"/>
          </p:nvPr>
        </p:nvSpPr>
        <p:spPr/>
        <p:txBody>
          <a:bodyPr/>
          <a:lstStyle/>
          <a:p>
            <a:r>
              <a:rPr lang="nl-NL" dirty="0"/>
              <a:t>Exclusiecriteria NIPT</a:t>
            </a:r>
          </a:p>
        </p:txBody>
      </p:sp>
      <p:sp>
        <p:nvSpPr>
          <p:cNvPr id="3" name="Tijdelijke aanduiding voor inhoud 2">
            <a:extLst>
              <a:ext uri="{FF2B5EF4-FFF2-40B4-BE49-F238E27FC236}">
                <a16:creationId xmlns:a16="http://schemas.microsoft.com/office/drawing/2014/main" id="{4B2EAEEE-5429-42E1-B189-D15D31139AB1}"/>
              </a:ext>
            </a:extLst>
          </p:cNvPr>
          <p:cNvSpPr>
            <a:spLocks noGrp="1"/>
          </p:cNvSpPr>
          <p:nvPr>
            <p:ph idx="1"/>
          </p:nvPr>
        </p:nvSpPr>
        <p:spPr>
          <a:xfrm>
            <a:off x="838200" y="1518557"/>
            <a:ext cx="10515600" cy="4974318"/>
          </a:xfrm>
        </p:spPr>
        <p:txBody>
          <a:bodyPr>
            <a:normAutofit/>
          </a:bodyPr>
          <a:lstStyle/>
          <a:p>
            <a:r>
              <a:rPr lang="nl-NL" dirty="0"/>
              <a:t>Er is sprake van echoscopisch vastgestelde afwijking bij de foetus</a:t>
            </a:r>
          </a:p>
          <a:p>
            <a:r>
              <a:rPr lang="nl-NL" dirty="0"/>
              <a:t>Chromosoomafwijking bij (een van de) ouders</a:t>
            </a:r>
          </a:p>
          <a:p>
            <a:r>
              <a:rPr lang="nl-NL" dirty="0"/>
              <a:t>Moederlijke maligniteit op het moment van de aanvraag</a:t>
            </a:r>
          </a:p>
          <a:p>
            <a:r>
              <a:rPr lang="nl-NL" dirty="0"/>
              <a:t>Er sprake is van een niet-vitale zwangerschap</a:t>
            </a:r>
          </a:p>
          <a:p>
            <a:r>
              <a:rPr lang="nl-NL" dirty="0"/>
              <a:t>De zwangere is </a:t>
            </a:r>
            <a:r>
              <a:rPr lang="nl-NL" b="1" dirty="0"/>
              <a:t>niet</a:t>
            </a:r>
            <a:r>
              <a:rPr lang="nl-NL" dirty="0"/>
              <a:t> onder controle bij een obstetrisch zorgverlener in Nederland</a:t>
            </a:r>
          </a:p>
          <a:p>
            <a:r>
              <a:rPr lang="nl-NL" dirty="0"/>
              <a:t>Immunotherapie voor kanker</a:t>
            </a:r>
          </a:p>
          <a:p>
            <a:pPr marL="0" indent="0">
              <a:buNone/>
            </a:pPr>
            <a:endParaRPr lang="nl-NL" dirty="0"/>
          </a:p>
          <a:p>
            <a:endParaRPr lang="nl-NL" dirty="0"/>
          </a:p>
        </p:txBody>
      </p:sp>
    </p:spTree>
    <p:extLst>
      <p:ext uri="{BB962C8B-B14F-4D97-AF65-F5344CB8AC3E}">
        <p14:creationId xmlns:p14="http://schemas.microsoft.com/office/powerpoint/2010/main" val="96898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2105F2-F137-B5BD-BCB4-466DE8F25E7A}"/>
              </a:ext>
            </a:extLst>
          </p:cNvPr>
          <p:cNvSpPr>
            <a:spLocks noGrp="1"/>
          </p:cNvSpPr>
          <p:nvPr>
            <p:ph type="title"/>
          </p:nvPr>
        </p:nvSpPr>
        <p:spPr/>
        <p:txBody>
          <a:bodyPr/>
          <a:lstStyle/>
          <a:p>
            <a:r>
              <a:rPr lang="nl-NL" dirty="0"/>
              <a:t>NIPT uitkomsten (Trident-2)</a:t>
            </a:r>
          </a:p>
        </p:txBody>
      </p:sp>
      <p:sp>
        <p:nvSpPr>
          <p:cNvPr id="3" name="Tijdelijke aanduiding voor inhoud 2">
            <a:extLst>
              <a:ext uri="{FF2B5EF4-FFF2-40B4-BE49-F238E27FC236}">
                <a16:creationId xmlns:a16="http://schemas.microsoft.com/office/drawing/2014/main" id="{154BE465-8D0D-16B6-1A31-3F0195F1A4D2}"/>
              </a:ext>
            </a:extLst>
          </p:cNvPr>
          <p:cNvSpPr>
            <a:spLocks noGrp="1"/>
          </p:cNvSpPr>
          <p:nvPr>
            <p:ph idx="1"/>
          </p:nvPr>
        </p:nvSpPr>
        <p:spPr>
          <a:xfrm>
            <a:off x="1314450" y="1246910"/>
            <a:ext cx="8735403" cy="5001490"/>
          </a:xfrm>
        </p:spPr>
        <p:txBody>
          <a:bodyPr>
            <a:normAutofit fontScale="92500" lnSpcReduction="20000"/>
          </a:bodyPr>
          <a:lstStyle/>
          <a:p>
            <a:r>
              <a:rPr lang="nl-NL" sz="1800" dirty="0">
                <a:effectLst/>
                <a:ea typeface="Calibri" panose="020F0502020204030204" pitchFamily="34" charset="0"/>
              </a:rPr>
              <a:t>De positief voorspellende waarde van T21, T18 of T13: de kans dat iemand de aandoening daadwerkelijk heeft als de uitslag positief is, (uitslag afwijkend):</a:t>
            </a:r>
          </a:p>
          <a:p>
            <a:pPr lvl="1"/>
            <a:r>
              <a:rPr lang="nl-NL" dirty="0">
                <a:effectLst/>
                <a:ea typeface="Calibri" panose="020F0502020204030204" pitchFamily="34" charset="0"/>
              </a:rPr>
              <a:t>T21: 90 van de 100</a:t>
            </a:r>
          </a:p>
          <a:p>
            <a:pPr lvl="1"/>
            <a:r>
              <a:rPr lang="nl-NL" dirty="0">
                <a:effectLst/>
                <a:ea typeface="Calibri" panose="020F0502020204030204" pitchFamily="34" charset="0"/>
              </a:rPr>
              <a:t>T18: </a:t>
            </a:r>
            <a:r>
              <a:rPr lang="nl-NL" dirty="0">
                <a:ea typeface="Calibri" panose="020F0502020204030204" pitchFamily="34" charset="0"/>
              </a:rPr>
              <a:t>75</a:t>
            </a:r>
            <a:r>
              <a:rPr lang="nl-NL" dirty="0">
                <a:effectLst/>
                <a:ea typeface="Calibri" panose="020F0502020204030204" pitchFamily="34" charset="0"/>
              </a:rPr>
              <a:t> van de 100</a:t>
            </a:r>
          </a:p>
          <a:p>
            <a:pPr lvl="1"/>
            <a:r>
              <a:rPr lang="nl-NL" dirty="0">
                <a:effectLst/>
                <a:ea typeface="Calibri" panose="020F0502020204030204" pitchFamily="34" charset="0"/>
              </a:rPr>
              <a:t>T13: 50 van de 100</a:t>
            </a:r>
            <a:endParaRPr lang="nl-NL" sz="1800" dirty="0"/>
          </a:p>
          <a:p>
            <a:r>
              <a:rPr lang="nl-NL" sz="1800" dirty="0"/>
              <a:t>Is de uitslag van de NIPT niet afwijkend:</a:t>
            </a:r>
            <a:r>
              <a:rPr lang="nl-NL" sz="1800" dirty="0">
                <a:effectLst/>
                <a:ea typeface="Calibri" panose="020F0502020204030204" pitchFamily="34" charset="0"/>
              </a:rPr>
              <a:t> dan is minder dan 1 van de 1000 </a:t>
            </a:r>
            <a:r>
              <a:rPr lang="nl-NL" sz="1800" dirty="0" err="1">
                <a:effectLst/>
                <a:ea typeface="Calibri" panose="020F0502020204030204" pitchFamily="34" charset="0"/>
              </a:rPr>
              <a:t>zwangeren</a:t>
            </a:r>
            <a:r>
              <a:rPr lang="nl-NL" sz="1800" dirty="0">
                <a:effectLst/>
                <a:ea typeface="Calibri" panose="020F0502020204030204" pitchFamily="34" charset="0"/>
              </a:rPr>
              <a:t> met deze uitslag toch zwanger van een kind met één van de aandoeningen. </a:t>
            </a:r>
          </a:p>
          <a:p>
            <a:r>
              <a:rPr lang="nl-NL" sz="1800" dirty="0">
                <a:ea typeface="Calibri" panose="020F0502020204030204" pitchFamily="34" charset="0"/>
              </a:rPr>
              <a:t>De positief voorspellende waarde van een structurele chromosoom afwijking is 40%</a:t>
            </a:r>
          </a:p>
          <a:p>
            <a:r>
              <a:rPr lang="nl-NL" sz="1800" dirty="0">
                <a:effectLst/>
                <a:ea typeface="Calibri" panose="020F0502020204030204" pitchFamily="34" charset="0"/>
              </a:rPr>
              <a:t>De positief voorspellende waarde van een RAT is 8%; dit is laag t.o.v. </a:t>
            </a:r>
            <a:r>
              <a:rPr lang="nl-NL" sz="1800" dirty="0">
                <a:ea typeface="Calibri" panose="020F0502020204030204" pitchFamily="34" charset="0"/>
              </a:rPr>
              <a:t>T21, T18 of T13; daarom is het advies van de gezondheidsraad om dit niet meer te vermelden. Dit advies is overgenomen door de minister</a:t>
            </a:r>
          </a:p>
          <a:p>
            <a:r>
              <a:rPr lang="nl-NL" sz="1800" dirty="0">
                <a:ea typeface="Calibri" panose="020F0502020204030204" pitchFamily="34" charset="0"/>
                <a:cs typeface="Calibri" panose="020F0502020204030204" pitchFamily="34" charset="0"/>
              </a:rPr>
              <a:t>0,49% was afwijkende uitslag voor T 21, 18 en 13 = 5 op 1000</a:t>
            </a:r>
          </a:p>
          <a:p>
            <a:pPr lvl="6"/>
            <a:r>
              <a:rPr lang="nl-NL" dirty="0"/>
              <a:t>T21: 0,32%</a:t>
            </a:r>
          </a:p>
          <a:p>
            <a:pPr lvl="6"/>
            <a:r>
              <a:rPr lang="nl-NL" dirty="0"/>
              <a:t>T18: 0,08%</a:t>
            </a:r>
          </a:p>
          <a:p>
            <a:pPr lvl="6"/>
            <a:r>
              <a:rPr lang="nl-NL" dirty="0"/>
              <a:t>T13: 0,03%</a:t>
            </a:r>
          </a:p>
          <a:p>
            <a:pPr marL="2686050" lvl="6" indent="0">
              <a:buNone/>
            </a:pPr>
            <a:endParaRPr lang="nl-NL" dirty="0"/>
          </a:p>
          <a:p>
            <a:pPr marL="2686050" lvl="6" indent="0">
              <a:buNone/>
            </a:pPr>
            <a:endParaRPr lang="nl-NL" dirty="0"/>
          </a:p>
          <a:p>
            <a:endParaRPr lang="nl-NL" sz="1800" dirty="0">
              <a:latin typeface="Calibri" panose="020F0502020204030204" pitchFamily="34" charset="0"/>
              <a:ea typeface="Calibri" panose="020F0502020204030204" pitchFamily="34" charset="0"/>
            </a:endParaRPr>
          </a:p>
          <a:p>
            <a:endParaRPr lang="nl-NL" sz="1800" dirty="0">
              <a:effectLst/>
              <a:latin typeface="Calibri" panose="020F0502020204030204" pitchFamily="34" charset="0"/>
              <a:ea typeface="Calibri" panose="020F0502020204030204" pitchFamily="34" charset="0"/>
            </a:endParaRPr>
          </a:p>
          <a:p>
            <a:endParaRPr lang="nl-NL" dirty="0"/>
          </a:p>
        </p:txBody>
      </p:sp>
    </p:spTree>
    <p:extLst>
      <p:ext uri="{BB962C8B-B14F-4D97-AF65-F5344CB8AC3E}">
        <p14:creationId xmlns:p14="http://schemas.microsoft.com/office/powerpoint/2010/main" val="245595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702157-8328-3970-64A4-6F1A379A1F3C}"/>
              </a:ext>
            </a:extLst>
          </p:cNvPr>
          <p:cNvSpPr>
            <a:spLocks noGrp="1"/>
          </p:cNvSpPr>
          <p:nvPr>
            <p:ph type="title"/>
          </p:nvPr>
        </p:nvSpPr>
        <p:spPr>
          <a:xfrm>
            <a:off x="646111" y="452718"/>
            <a:ext cx="9404723" cy="1080807"/>
          </a:xfrm>
        </p:spPr>
        <p:txBody>
          <a:bodyPr/>
          <a:lstStyle/>
          <a:p>
            <a:r>
              <a:rPr lang="nl-NL" dirty="0"/>
              <a:t>Weetjes</a:t>
            </a:r>
            <a:br>
              <a:rPr lang="nl-NL" dirty="0"/>
            </a:br>
            <a:br>
              <a:rPr lang="nl-NL" dirty="0"/>
            </a:br>
            <a:br>
              <a:rPr lang="nl-NL" dirty="0"/>
            </a:br>
            <a:br>
              <a:rPr lang="nl-NL" dirty="0"/>
            </a:br>
            <a:br>
              <a:rPr lang="nl-NL" dirty="0"/>
            </a:br>
            <a:endParaRPr lang="nl-NL" dirty="0"/>
          </a:p>
        </p:txBody>
      </p:sp>
      <p:sp>
        <p:nvSpPr>
          <p:cNvPr id="3" name="Ondertitel 2">
            <a:extLst>
              <a:ext uri="{FF2B5EF4-FFF2-40B4-BE49-F238E27FC236}">
                <a16:creationId xmlns:a16="http://schemas.microsoft.com/office/drawing/2014/main" id="{0933291C-4587-6A4A-6EB0-F442B57D6F6B}"/>
              </a:ext>
            </a:extLst>
          </p:cNvPr>
          <p:cNvSpPr>
            <a:spLocks noGrp="1"/>
          </p:cNvSpPr>
          <p:nvPr>
            <p:ph type="subTitle" idx="4294967295"/>
          </p:nvPr>
        </p:nvSpPr>
        <p:spPr>
          <a:xfrm>
            <a:off x="751114" y="1181100"/>
            <a:ext cx="10885715" cy="5124449"/>
          </a:xfrm>
        </p:spPr>
        <p:txBody>
          <a:bodyPr>
            <a:normAutofit/>
          </a:bodyPr>
          <a:lstStyle/>
          <a:p>
            <a:r>
              <a:rPr lang="nl-NL" dirty="0"/>
              <a:t>2-3% van de kinderen wordt geboren met een aangeboren aandoening</a:t>
            </a:r>
          </a:p>
          <a:p>
            <a:pPr lvl="2"/>
            <a:r>
              <a:rPr lang="nl-NL" dirty="0"/>
              <a:t>Hartafwijking 76/10.000</a:t>
            </a:r>
          </a:p>
          <a:p>
            <a:pPr lvl="2"/>
            <a:r>
              <a:rPr lang="nl-NL" dirty="0"/>
              <a:t>Ledemaatafwijking 70/10.000</a:t>
            </a:r>
          </a:p>
          <a:p>
            <a:pPr lvl="2"/>
            <a:r>
              <a:rPr lang="nl-NL" dirty="0"/>
              <a:t>Chromosoomafwijking 38/10.000</a:t>
            </a:r>
          </a:p>
          <a:p>
            <a:r>
              <a:rPr lang="nl-NL" dirty="0"/>
              <a:t>13% van alle aangeboren afwijkingen zijn </a:t>
            </a:r>
            <a:r>
              <a:rPr lang="nl-NL" dirty="0" err="1"/>
              <a:t>t.g.v</a:t>
            </a:r>
            <a:r>
              <a:rPr lang="nl-NL" dirty="0"/>
              <a:t> chromosomale afwijkingen</a:t>
            </a:r>
          </a:p>
          <a:p>
            <a:r>
              <a:rPr lang="nl-NL" dirty="0"/>
              <a:t>ca. 10% van de aangeboren aandoeningen zijn op te sporen met de NIPT</a:t>
            </a:r>
          </a:p>
          <a:p>
            <a:r>
              <a:rPr lang="nl-NL" dirty="0"/>
              <a:t>993 van de 1000 mensen die kiezen voor de NIPT krijgt te horen dat er geen bijzonderheden te melden zijn</a:t>
            </a:r>
          </a:p>
          <a:p>
            <a:r>
              <a:rPr lang="nl-NL" dirty="0"/>
              <a:t>7 van 1000 mensen krijgen na de NIPT een afwijkende uitslag (per 01-04-2025)</a:t>
            </a:r>
          </a:p>
          <a:p>
            <a:pPr marL="0" indent="0">
              <a:buNone/>
            </a:pPr>
            <a:r>
              <a:rPr lang="nl-NL" dirty="0"/>
              <a:t>	* bij 5 van de 1000 is er een aanwijzing voor T21, T18 of T13</a:t>
            </a:r>
          </a:p>
          <a:p>
            <a:pPr marL="0" indent="0">
              <a:buNone/>
            </a:pPr>
            <a:r>
              <a:rPr lang="nl-NL" dirty="0"/>
              <a:t>	* bij 2 van de 1000 is er een aanwijzing voor andere structurele afwijkingen</a:t>
            </a:r>
          </a:p>
          <a:p>
            <a:endParaRPr lang="nl-NL" dirty="0"/>
          </a:p>
        </p:txBody>
      </p:sp>
    </p:spTree>
    <p:extLst>
      <p:ext uri="{BB962C8B-B14F-4D97-AF65-F5344CB8AC3E}">
        <p14:creationId xmlns:p14="http://schemas.microsoft.com/office/powerpoint/2010/main" val="2618230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702157-8328-3970-64A4-6F1A379A1F3C}"/>
              </a:ext>
            </a:extLst>
          </p:cNvPr>
          <p:cNvSpPr>
            <a:spLocks noGrp="1"/>
          </p:cNvSpPr>
          <p:nvPr>
            <p:ph type="title"/>
          </p:nvPr>
        </p:nvSpPr>
        <p:spPr>
          <a:xfrm>
            <a:off x="646111" y="452719"/>
            <a:ext cx="9404723" cy="766482"/>
          </a:xfrm>
        </p:spPr>
        <p:txBody>
          <a:bodyPr/>
          <a:lstStyle/>
          <a:p>
            <a:r>
              <a:rPr lang="nl-NL" dirty="0"/>
              <a:t>Verandering</a:t>
            </a:r>
            <a:br>
              <a:rPr lang="nl-NL" dirty="0"/>
            </a:br>
            <a:br>
              <a:rPr lang="nl-NL" dirty="0"/>
            </a:br>
            <a:br>
              <a:rPr lang="nl-NL" dirty="0"/>
            </a:br>
            <a:br>
              <a:rPr lang="nl-NL" dirty="0"/>
            </a:br>
            <a:br>
              <a:rPr lang="nl-NL" dirty="0"/>
            </a:br>
            <a:endParaRPr lang="nl-NL" dirty="0"/>
          </a:p>
        </p:txBody>
      </p:sp>
      <p:sp>
        <p:nvSpPr>
          <p:cNvPr id="3" name="Ondertitel 2">
            <a:extLst>
              <a:ext uri="{FF2B5EF4-FFF2-40B4-BE49-F238E27FC236}">
                <a16:creationId xmlns:a16="http://schemas.microsoft.com/office/drawing/2014/main" id="{0933291C-4587-6A4A-6EB0-F442B57D6F6B}"/>
              </a:ext>
            </a:extLst>
          </p:cNvPr>
          <p:cNvSpPr>
            <a:spLocks noGrp="1"/>
          </p:cNvSpPr>
          <p:nvPr>
            <p:ph type="subTitle" idx="4294967295"/>
          </p:nvPr>
        </p:nvSpPr>
        <p:spPr>
          <a:xfrm>
            <a:off x="751114" y="1114425"/>
            <a:ext cx="10885715" cy="5210175"/>
          </a:xfrm>
        </p:spPr>
        <p:txBody>
          <a:bodyPr>
            <a:normAutofit lnSpcReduction="10000"/>
          </a:bodyPr>
          <a:lstStyle/>
          <a:p>
            <a:r>
              <a:rPr lang="nl-NL" dirty="0"/>
              <a:t>NIPT: </a:t>
            </a:r>
          </a:p>
          <a:p>
            <a:pPr lvl="2"/>
            <a:r>
              <a:rPr lang="nl-NL" dirty="0"/>
              <a:t>2014: alleen hoog-risico </a:t>
            </a:r>
            <a:r>
              <a:rPr lang="nl-NL" dirty="0" err="1"/>
              <a:t>zwangeren</a:t>
            </a:r>
            <a:endParaRPr lang="nl-NL" dirty="0"/>
          </a:p>
          <a:p>
            <a:pPr lvl="2"/>
            <a:r>
              <a:rPr lang="nl-NL" dirty="0"/>
              <a:t> 2017: alle </a:t>
            </a:r>
            <a:r>
              <a:rPr lang="nl-NL" dirty="0" err="1"/>
              <a:t>zwangeren</a:t>
            </a:r>
            <a:endParaRPr lang="nl-NL" dirty="0"/>
          </a:p>
          <a:p>
            <a:pPr lvl="2"/>
            <a:r>
              <a:rPr lang="nl-NL" dirty="0"/>
              <a:t>2023: onderdeel reguliere prenatale screening</a:t>
            </a:r>
          </a:p>
          <a:p>
            <a:r>
              <a:rPr lang="nl-NL" dirty="0"/>
              <a:t>Geen eigen bijdrage meer (vergoed vanuit Rijksbegroting)</a:t>
            </a:r>
          </a:p>
          <a:p>
            <a:pPr lvl="2"/>
            <a:r>
              <a:rPr lang="nl-NL" dirty="0"/>
              <a:t> vanaf 1-1-2023 Trident-1 niet meer van eigen risico</a:t>
            </a:r>
          </a:p>
          <a:p>
            <a:r>
              <a:rPr lang="nl-NL" dirty="0"/>
              <a:t>Vanaf 10 weken </a:t>
            </a:r>
          </a:p>
          <a:p>
            <a:pPr lvl="2"/>
            <a:r>
              <a:rPr lang="nl-NL" dirty="0"/>
              <a:t>Termijn volgens NVOG zwangerschapsdatering</a:t>
            </a:r>
          </a:p>
          <a:p>
            <a:r>
              <a:rPr lang="nl-NL" dirty="0"/>
              <a:t>Geen toestemmingsformulier meer</a:t>
            </a:r>
          </a:p>
          <a:p>
            <a:r>
              <a:rPr lang="nl-NL" dirty="0"/>
              <a:t>Bloedafname locaties 165 -&gt; 400</a:t>
            </a:r>
          </a:p>
          <a:p>
            <a:r>
              <a:rPr lang="nl-NL" dirty="0"/>
              <a:t>Vooraf kiezen waar je bloed gaat prikken</a:t>
            </a:r>
          </a:p>
          <a:p>
            <a:r>
              <a:rPr lang="nl-NL" dirty="0"/>
              <a:t>Bij ICSI: mag kiezen voor invasieve diagnostiek, anders gewoon NIPT</a:t>
            </a:r>
          </a:p>
          <a:p>
            <a:r>
              <a:rPr lang="nl-NL" dirty="0"/>
              <a:t>Per 27-3-2023 expliciete toestemming voor toekomstig wetenschappelijk onderzoek</a:t>
            </a:r>
          </a:p>
        </p:txBody>
      </p:sp>
    </p:spTree>
    <p:extLst>
      <p:ext uri="{BB962C8B-B14F-4D97-AF65-F5344CB8AC3E}">
        <p14:creationId xmlns:p14="http://schemas.microsoft.com/office/powerpoint/2010/main" val="2564000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702157-8328-3970-64A4-6F1A379A1F3C}"/>
              </a:ext>
            </a:extLst>
          </p:cNvPr>
          <p:cNvSpPr>
            <a:spLocks noGrp="1"/>
          </p:cNvSpPr>
          <p:nvPr>
            <p:ph type="title"/>
          </p:nvPr>
        </p:nvSpPr>
        <p:spPr>
          <a:xfrm>
            <a:off x="646111" y="452719"/>
            <a:ext cx="9404723" cy="766482"/>
          </a:xfrm>
        </p:spPr>
        <p:txBody>
          <a:bodyPr/>
          <a:lstStyle/>
          <a:p>
            <a:r>
              <a:rPr lang="nl-NL" dirty="0"/>
              <a:t>Verandering per 01-04-2025</a:t>
            </a:r>
            <a:br>
              <a:rPr lang="nl-NL" dirty="0"/>
            </a:br>
            <a:br>
              <a:rPr lang="nl-NL" dirty="0"/>
            </a:br>
            <a:br>
              <a:rPr lang="nl-NL" dirty="0"/>
            </a:br>
            <a:br>
              <a:rPr lang="nl-NL" dirty="0"/>
            </a:br>
            <a:br>
              <a:rPr lang="nl-NL" dirty="0"/>
            </a:br>
            <a:endParaRPr lang="nl-NL" dirty="0"/>
          </a:p>
        </p:txBody>
      </p:sp>
      <p:sp>
        <p:nvSpPr>
          <p:cNvPr id="3" name="Ondertitel 2">
            <a:extLst>
              <a:ext uri="{FF2B5EF4-FFF2-40B4-BE49-F238E27FC236}">
                <a16:creationId xmlns:a16="http://schemas.microsoft.com/office/drawing/2014/main" id="{0933291C-4587-6A4A-6EB0-F442B57D6F6B}"/>
              </a:ext>
            </a:extLst>
          </p:cNvPr>
          <p:cNvSpPr>
            <a:spLocks noGrp="1"/>
          </p:cNvSpPr>
          <p:nvPr>
            <p:ph type="subTitle" idx="4294967295"/>
          </p:nvPr>
        </p:nvSpPr>
        <p:spPr>
          <a:xfrm>
            <a:off x="751114" y="1219201"/>
            <a:ext cx="10885715" cy="5324474"/>
          </a:xfrm>
        </p:spPr>
        <p:txBody>
          <a:bodyPr>
            <a:normAutofit/>
          </a:bodyPr>
          <a:lstStyle/>
          <a:p>
            <a:r>
              <a:rPr lang="nl-NL" dirty="0"/>
              <a:t>Geen keuze meer voor wel of geen nevenbevindingen</a:t>
            </a:r>
          </a:p>
          <a:p>
            <a:r>
              <a:rPr lang="nl-NL" dirty="0" err="1"/>
              <a:t>RAT’s</a:t>
            </a:r>
            <a:r>
              <a:rPr lang="nl-NL" dirty="0"/>
              <a:t> (andere </a:t>
            </a:r>
            <a:r>
              <a:rPr lang="nl-NL" dirty="0" err="1"/>
              <a:t>trisomieën</a:t>
            </a:r>
            <a:r>
              <a:rPr lang="nl-NL" dirty="0"/>
              <a:t> dan T21, T18 of T13)) worden niet meer vermeld. </a:t>
            </a:r>
          </a:p>
          <a:p>
            <a:pPr marL="0" indent="0">
              <a:buNone/>
            </a:pPr>
            <a:r>
              <a:rPr lang="nl-NL" dirty="0"/>
              <a:t>	* de positief voorspellende waarde van een RAT is 8 %</a:t>
            </a:r>
          </a:p>
          <a:p>
            <a:pPr marL="0" indent="0">
              <a:buNone/>
            </a:pPr>
            <a:r>
              <a:rPr lang="nl-NL" dirty="0"/>
              <a:t>	* 92 % van de </a:t>
            </a:r>
            <a:r>
              <a:rPr lang="nl-NL" dirty="0" err="1"/>
              <a:t>RAT’s</a:t>
            </a:r>
            <a:r>
              <a:rPr lang="nl-NL" dirty="0"/>
              <a:t> zit in de placenta</a:t>
            </a:r>
          </a:p>
          <a:p>
            <a:pPr marL="0" indent="0">
              <a:buNone/>
            </a:pPr>
            <a:r>
              <a:rPr lang="nl-NL" dirty="0"/>
              <a:t>	* een RAT kan zwangerschapscomplicaties geven (FGR, hypertensie), maar er is 	  	geen interventie om dit te voorkomen</a:t>
            </a:r>
          </a:p>
          <a:p>
            <a:pPr marL="0" indent="0">
              <a:buNone/>
            </a:pPr>
            <a:r>
              <a:rPr lang="nl-NL" dirty="0">
                <a:solidFill>
                  <a:schemeClr val="bg2">
                    <a:lumMod val="40000"/>
                    <a:lumOff val="60000"/>
                  </a:schemeClr>
                </a:solidFill>
              </a:rPr>
              <a:t>►</a:t>
            </a:r>
            <a:r>
              <a:rPr lang="nl-NL" dirty="0"/>
              <a:t> Er is een nieuwe informatiekaart en nieuwe folders (via RIVM aan te vragen)</a:t>
            </a:r>
          </a:p>
        </p:txBody>
      </p:sp>
    </p:spTree>
    <p:extLst>
      <p:ext uri="{BB962C8B-B14F-4D97-AF65-F5344CB8AC3E}">
        <p14:creationId xmlns:p14="http://schemas.microsoft.com/office/powerpoint/2010/main" val="511604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8083FD-B1A2-F132-F0C7-BB3604FBB415}"/>
              </a:ext>
            </a:extLst>
          </p:cNvPr>
          <p:cNvSpPr>
            <a:spLocks noGrp="1"/>
          </p:cNvSpPr>
          <p:nvPr>
            <p:ph type="title"/>
          </p:nvPr>
        </p:nvSpPr>
        <p:spPr>
          <a:xfrm>
            <a:off x="646111" y="342901"/>
            <a:ext cx="9404723" cy="727364"/>
          </a:xfrm>
        </p:spPr>
        <p:txBody>
          <a:bodyPr/>
          <a:lstStyle/>
          <a:p>
            <a:r>
              <a:rPr lang="nl-NL" dirty="0"/>
              <a:t>Overig</a:t>
            </a:r>
          </a:p>
        </p:txBody>
      </p:sp>
      <p:sp>
        <p:nvSpPr>
          <p:cNvPr id="3" name="Tekstvak 2">
            <a:extLst>
              <a:ext uri="{FF2B5EF4-FFF2-40B4-BE49-F238E27FC236}">
                <a16:creationId xmlns:a16="http://schemas.microsoft.com/office/drawing/2014/main" id="{AEB75754-56F9-56F2-7B98-1F62AA850486}"/>
              </a:ext>
            </a:extLst>
          </p:cNvPr>
          <p:cNvSpPr txBox="1"/>
          <p:nvPr/>
        </p:nvSpPr>
        <p:spPr>
          <a:xfrm>
            <a:off x="646111" y="1174173"/>
            <a:ext cx="10929362" cy="4801314"/>
          </a:xfrm>
          <a:prstGeom prst="rect">
            <a:avLst/>
          </a:prstGeom>
          <a:noFill/>
        </p:spPr>
        <p:txBody>
          <a:bodyPr wrap="square" rtlCol="0">
            <a:spAutoFit/>
          </a:bodyPr>
          <a:lstStyle/>
          <a:p>
            <a:r>
              <a:rPr lang="nl-NL" dirty="0">
                <a:solidFill>
                  <a:schemeClr val="bg2">
                    <a:lumMod val="40000"/>
                    <a:lumOff val="60000"/>
                  </a:schemeClr>
                </a:solidFill>
              </a:rPr>
              <a:t>►</a:t>
            </a:r>
            <a:r>
              <a:rPr lang="nl-NL" dirty="0"/>
              <a:t> Bij aanwijzing T21, T18 of T13 wordt cliënt gebeld door VK</a:t>
            </a:r>
          </a:p>
          <a:p>
            <a:endParaRPr lang="nl-NL" dirty="0"/>
          </a:p>
          <a:p>
            <a:r>
              <a:rPr lang="nl-NL" dirty="0">
                <a:solidFill>
                  <a:schemeClr val="bg2">
                    <a:lumMod val="40000"/>
                    <a:lumOff val="60000"/>
                  </a:schemeClr>
                </a:solidFill>
              </a:rPr>
              <a:t>► </a:t>
            </a:r>
            <a:r>
              <a:rPr lang="nl-NL" dirty="0"/>
              <a:t>Bij aanwijzing structurele chromosoomafwijking wordt cliënt gebeld door klinisch geneticus</a:t>
            </a:r>
          </a:p>
          <a:p>
            <a:endParaRPr lang="nl-NL" dirty="0"/>
          </a:p>
          <a:p>
            <a:r>
              <a:rPr lang="nl-NL" dirty="0">
                <a:solidFill>
                  <a:schemeClr val="bg2">
                    <a:lumMod val="40000"/>
                    <a:lumOff val="60000"/>
                  </a:schemeClr>
                </a:solidFill>
              </a:rPr>
              <a:t>► </a:t>
            </a:r>
            <a:r>
              <a:rPr lang="nl-NL" dirty="0"/>
              <a:t>Uitingsvorm van een chromosoomafwijking verschilt per kind; altijd sprake van een verstandelijke beperking en lichamelijke afwijkingen.</a:t>
            </a:r>
          </a:p>
          <a:p>
            <a:endParaRPr lang="nl-NL" dirty="0"/>
          </a:p>
          <a:p>
            <a:r>
              <a:rPr lang="nl-NL" dirty="0">
                <a:solidFill>
                  <a:schemeClr val="bg2">
                    <a:lumMod val="40000"/>
                    <a:lumOff val="60000"/>
                  </a:schemeClr>
                </a:solidFill>
              </a:rPr>
              <a:t>► B</a:t>
            </a:r>
            <a:r>
              <a:rPr lang="nl-NL" dirty="0"/>
              <a:t>enoem geen  percentages maar zeg bijv.:  5 van de 100</a:t>
            </a:r>
          </a:p>
          <a:p>
            <a:endParaRPr lang="nl-NL" dirty="0"/>
          </a:p>
          <a:p>
            <a:r>
              <a:rPr lang="nl-NL" dirty="0">
                <a:solidFill>
                  <a:schemeClr val="bg2">
                    <a:lumMod val="40000"/>
                    <a:lumOff val="60000"/>
                  </a:schemeClr>
                </a:solidFill>
              </a:rPr>
              <a:t>► </a:t>
            </a:r>
            <a:r>
              <a:rPr lang="nl-NL" dirty="0"/>
              <a:t>Bij afwijkende NIPT </a:t>
            </a:r>
            <a:r>
              <a:rPr lang="nl-NL" dirty="0" err="1"/>
              <a:t>i.a</a:t>
            </a:r>
            <a:r>
              <a:rPr lang="nl-NL" dirty="0"/>
              <a:t>., altijd overleg PND, ook als het een nevenbevinding was in de placenta; er is een verhoogde herhalingskans</a:t>
            </a:r>
          </a:p>
          <a:p>
            <a:endParaRPr lang="nl-NL" dirty="0"/>
          </a:p>
          <a:p>
            <a:r>
              <a:rPr lang="nl-NL" dirty="0">
                <a:solidFill>
                  <a:schemeClr val="bg2">
                    <a:lumMod val="40000"/>
                    <a:lumOff val="60000"/>
                  </a:schemeClr>
                </a:solidFill>
              </a:rPr>
              <a:t>►</a:t>
            </a:r>
            <a:r>
              <a:rPr lang="nl-NL" dirty="0"/>
              <a:t> Bij een NIPT op m.i. kan er wel gekeken worden naar een RAT</a:t>
            </a:r>
          </a:p>
          <a:p>
            <a:endParaRPr lang="nl-NL" dirty="0"/>
          </a:p>
          <a:p>
            <a:r>
              <a:rPr lang="nl-NL" dirty="0">
                <a:solidFill>
                  <a:schemeClr val="bg2">
                    <a:lumMod val="40000"/>
                    <a:lumOff val="60000"/>
                  </a:schemeClr>
                </a:solidFill>
              </a:rPr>
              <a:t>► B</a:t>
            </a:r>
            <a:r>
              <a:rPr lang="nl-NL" dirty="0"/>
              <a:t>ij een afwijkende ET- of TTSEO kan </a:t>
            </a:r>
            <a:r>
              <a:rPr lang="nl-NL" dirty="0" err="1"/>
              <a:t>gyn</a:t>
            </a:r>
            <a:r>
              <a:rPr lang="nl-NL" dirty="0"/>
              <a:t> bij lab opvragen of er sprake is van een RAT</a:t>
            </a:r>
          </a:p>
          <a:p>
            <a:endParaRPr lang="nl-NL" dirty="0"/>
          </a:p>
          <a:p>
            <a:r>
              <a:rPr lang="nl-NL" dirty="0">
                <a:solidFill>
                  <a:schemeClr val="bg2">
                    <a:lumMod val="40000"/>
                    <a:lumOff val="60000"/>
                  </a:schemeClr>
                </a:solidFill>
              </a:rPr>
              <a:t>► I</a:t>
            </a:r>
            <a:r>
              <a:rPr lang="nl-NL" dirty="0"/>
              <a:t>n lab is wel bekend of er aanwijzingen zijn voor een RAT, maar het wordt dus niet vermeld</a:t>
            </a:r>
            <a:endParaRPr lang="nl-NL" dirty="0">
              <a:solidFill>
                <a:schemeClr val="bg2">
                  <a:lumMod val="40000"/>
                  <a:lumOff val="60000"/>
                </a:schemeClr>
              </a:solidFill>
            </a:endParaRPr>
          </a:p>
        </p:txBody>
      </p:sp>
    </p:spTree>
    <p:extLst>
      <p:ext uri="{BB962C8B-B14F-4D97-AF65-F5344CB8AC3E}">
        <p14:creationId xmlns:p14="http://schemas.microsoft.com/office/powerpoint/2010/main" val="1646567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82B1DD-F931-4CC6-85C0-8A2892B3C11D}"/>
              </a:ext>
            </a:extLst>
          </p:cNvPr>
          <p:cNvSpPr>
            <a:spLocks noGrp="1"/>
          </p:cNvSpPr>
          <p:nvPr>
            <p:ph type="title"/>
          </p:nvPr>
        </p:nvSpPr>
        <p:spPr/>
        <p:txBody>
          <a:bodyPr/>
          <a:lstStyle/>
          <a:p>
            <a:r>
              <a:rPr lang="nl-NL" dirty="0"/>
              <a:t>SEO</a:t>
            </a:r>
          </a:p>
        </p:txBody>
      </p:sp>
      <p:sp>
        <p:nvSpPr>
          <p:cNvPr id="3" name="Tijdelijke aanduiding voor inhoud 2">
            <a:extLst>
              <a:ext uri="{FF2B5EF4-FFF2-40B4-BE49-F238E27FC236}">
                <a16:creationId xmlns:a16="http://schemas.microsoft.com/office/drawing/2014/main" id="{2FA83293-C04F-4FED-B64B-DD158CC7FE1C}"/>
              </a:ext>
            </a:extLst>
          </p:cNvPr>
          <p:cNvSpPr>
            <a:spLocks noGrp="1"/>
          </p:cNvSpPr>
          <p:nvPr>
            <p:ph idx="1"/>
          </p:nvPr>
        </p:nvSpPr>
        <p:spPr>
          <a:xfrm>
            <a:off x="642258" y="1743075"/>
            <a:ext cx="10515600" cy="3861594"/>
          </a:xfrm>
        </p:spPr>
        <p:txBody>
          <a:bodyPr>
            <a:normAutofit lnSpcReduction="10000"/>
          </a:bodyPr>
          <a:lstStyle/>
          <a:p>
            <a:r>
              <a:rPr lang="nl-NL" dirty="0"/>
              <a:t>Gekeken naar structurele lichamelijke afwijkingen, zoals afwijkingen aan rug, hersenen, hart of andere organen</a:t>
            </a:r>
          </a:p>
          <a:p>
            <a:endParaRPr lang="nl-NL" dirty="0"/>
          </a:p>
          <a:p>
            <a:r>
              <a:rPr lang="nl-NL" dirty="0"/>
              <a:t>Het verschil met andere echo’s</a:t>
            </a:r>
          </a:p>
          <a:p>
            <a:endParaRPr lang="nl-NL" dirty="0"/>
          </a:p>
          <a:p>
            <a:r>
              <a:rPr lang="nl-NL" dirty="0"/>
              <a:t>De </a:t>
            </a:r>
            <a:r>
              <a:rPr lang="nl-NL" dirty="0" err="1"/>
              <a:t>echoscopist</a:t>
            </a:r>
            <a:r>
              <a:rPr lang="nl-NL" dirty="0"/>
              <a:t> vertelt alles wat er te zien is. Denk aan </a:t>
            </a:r>
            <a:r>
              <a:rPr lang="nl-NL" dirty="0" err="1"/>
              <a:t>sonomarkers</a:t>
            </a:r>
            <a:r>
              <a:rPr lang="nl-NL" dirty="0"/>
              <a:t>/</a:t>
            </a:r>
            <a:r>
              <a:rPr lang="nl-NL" dirty="0" err="1"/>
              <a:t>softmarkers</a:t>
            </a:r>
            <a:r>
              <a:rPr lang="nl-NL" dirty="0"/>
              <a:t> en nevenbevindingen</a:t>
            </a:r>
          </a:p>
          <a:p>
            <a:endParaRPr lang="nl-NL" dirty="0"/>
          </a:p>
          <a:p>
            <a:r>
              <a:rPr lang="nl-NL" dirty="0"/>
              <a:t>Het SEO is een screeningstest: niet alle afwijkingen kunnen echoscopisch gevonden worden bij deze termijn</a:t>
            </a:r>
          </a:p>
        </p:txBody>
      </p:sp>
    </p:spTree>
    <p:extLst>
      <p:ext uri="{BB962C8B-B14F-4D97-AF65-F5344CB8AC3E}">
        <p14:creationId xmlns:p14="http://schemas.microsoft.com/office/powerpoint/2010/main" val="357635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8E6900-E407-4196-A7B8-76E005807212}"/>
              </a:ext>
            </a:extLst>
          </p:cNvPr>
          <p:cNvSpPr>
            <a:spLocks noGrp="1"/>
          </p:cNvSpPr>
          <p:nvPr>
            <p:ph type="title"/>
          </p:nvPr>
        </p:nvSpPr>
        <p:spPr/>
        <p:txBody>
          <a:bodyPr/>
          <a:lstStyle/>
          <a:p>
            <a:r>
              <a:rPr lang="nl-NL" dirty="0"/>
              <a:t>Wie ben je?</a:t>
            </a:r>
          </a:p>
        </p:txBody>
      </p:sp>
      <p:pic>
        <p:nvPicPr>
          <p:cNvPr id="5" name="Afbeelding 4" descr="Afbeelding met persoon, bril, vrouw, buiten&#10;&#10;Automatisch gegenereerde beschrijving">
            <a:extLst>
              <a:ext uri="{FF2B5EF4-FFF2-40B4-BE49-F238E27FC236}">
                <a16:creationId xmlns:a16="http://schemas.microsoft.com/office/drawing/2014/main" id="{C000CEC7-90F5-417B-8B75-0E7E516A52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182" y="1634939"/>
            <a:ext cx="4116759" cy="4116759"/>
          </a:xfrm>
          <a:prstGeom prst="rect">
            <a:avLst/>
          </a:prstGeom>
        </p:spPr>
      </p:pic>
      <p:pic>
        <p:nvPicPr>
          <p:cNvPr id="8" name="Tijdelijke aanduiding voor inhoud 7" descr="Afbeelding met persoon, vrouw, glimlachen, blauw&#10;&#10;Automatisch gegenereerde beschrijving">
            <a:extLst>
              <a:ext uri="{FF2B5EF4-FFF2-40B4-BE49-F238E27FC236}">
                <a16:creationId xmlns:a16="http://schemas.microsoft.com/office/drawing/2014/main" id="{516DC650-F603-4AF6-BF7A-EADCC2BE602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37424" y="1634939"/>
            <a:ext cx="4116759" cy="4116759"/>
          </a:xfrm>
        </p:spPr>
      </p:pic>
    </p:spTree>
    <p:extLst>
      <p:ext uri="{BB962C8B-B14F-4D97-AF65-F5344CB8AC3E}">
        <p14:creationId xmlns:p14="http://schemas.microsoft.com/office/powerpoint/2010/main" val="114535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1D5C7E-13A6-3EE7-B153-18E930924D0B}"/>
              </a:ext>
            </a:extLst>
          </p:cNvPr>
          <p:cNvSpPr>
            <a:spLocks noGrp="1"/>
          </p:cNvSpPr>
          <p:nvPr>
            <p:ph type="title"/>
          </p:nvPr>
        </p:nvSpPr>
        <p:spPr>
          <a:xfrm>
            <a:off x="266701" y="452719"/>
            <a:ext cx="11734800" cy="853568"/>
          </a:xfrm>
        </p:spPr>
        <p:txBody>
          <a:bodyPr/>
          <a:lstStyle/>
          <a:p>
            <a:r>
              <a:rPr lang="nl-NL" dirty="0"/>
              <a:t>Verandering leidraad TTSEO per 01-06-2023</a:t>
            </a:r>
          </a:p>
        </p:txBody>
      </p:sp>
      <p:sp>
        <p:nvSpPr>
          <p:cNvPr id="4" name="Tekstvak 3">
            <a:extLst>
              <a:ext uri="{FF2B5EF4-FFF2-40B4-BE49-F238E27FC236}">
                <a16:creationId xmlns:a16="http://schemas.microsoft.com/office/drawing/2014/main" id="{2EF0E88F-54EF-4F6A-C2F3-AC8457CCF82C}"/>
              </a:ext>
            </a:extLst>
          </p:cNvPr>
          <p:cNvSpPr txBox="1"/>
          <p:nvPr/>
        </p:nvSpPr>
        <p:spPr>
          <a:xfrm>
            <a:off x="646111" y="1468600"/>
            <a:ext cx="11155364" cy="5416868"/>
          </a:xfrm>
          <a:prstGeom prst="rect">
            <a:avLst/>
          </a:prstGeom>
          <a:noFill/>
        </p:spPr>
        <p:txBody>
          <a:bodyPr wrap="square">
            <a:spAutoFit/>
          </a:bodyPr>
          <a:lstStyle/>
          <a:p>
            <a:pPr marL="342900" lvl="0" indent="-342900">
              <a:lnSpc>
                <a:spcPct val="105000"/>
              </a:lnSpc>
              <a:buClr>
                <a:srgbClr val="00B0F0"/>
              </a:buClr>
              <a:buSzPct val="150000"/>
              <a:buFont typeface="Arial" panose="020B0604020202020204" pitchFamily="34" charset="0"/>
              <a:buChar char="•"/>
            </a:pPr>
            <a:r>
              <a:rPr lang="nl-NL" sz="2000" dirty="0">
                <a:effectLst/>
                <a:latin typeface="+mj-lt"/>
                <a:ea typeface="Times New Roman" panose="02020603050405020304" pitchFamily="18" charset="0"/>
                <a:cs typeface="Times New Roman" panose="02020603050405020304" pitchFamily="18" charset="0"/>
              </a:rPr>
              <a:t>De BPD vervalt</a:t>
            </a:r>
            <a:endParaRPr lang="nl-NL" sz="2000" dirty="0">
              <a:effectLst/>
              <a:latin typeface="+mj-lt"/>
              <a:ea typeface="Calibri" panose="020F0502020204030204" pitchFamily="34" charset="0"/>
              <a:cs typeface="Times New Roman" panose="02020603050405020304" pitchFamily="18" charset="0"/>
            </a:endParaRPr>
          </a:p>
          <a:p>
            <a:pPr marL="342900" lvl="0" indent="-342900">
              <a:lnSpc>
                <a:spcPct val="105000"/>
              </a:lnSpc>
              <a:spcAft>
                <a:spcPts val="800"/>
              </a:spcAft>
              <a:buClr>
                <a:srgbClr val="00B0F0"/>
              </a:buClr>
              <a:buSzPct val="150000"/>
              <a:buFont typeface="Arial" panose="020B0604020202020204" pitchFamily="34" charset="0"/>
              <a:buChar char="•"/>
            </a:pPr>
            <a:r>
              <a:rPr lang="nl-NL" sz="2000" dirty="0">
                <a:effectLst/>
                <a:latin typeface="+mj-lt"/>
                <a:ea typeface="Times New Roman" panose="02020603050405020304" pitchFamily="18" charset="0"/>
                <a:cs typeface="Times New Roman" panose="02020603050405020304" pitchFamily="18" charset="0"/>
              </a:rPr>
              <a:t>De </a:t>
            </a:r>
            <a:r>
              <a:rPr lang="nl-NL" sz="2000" dirty="0" err="1">
                <a:effectLst/>
                <a:latin typeface="+mj-lt"/>
                <a:ea typeface="Times New Roman" panose="02020603050405020304" pitchFamily="18" charset="0"/>
                <a:cs typeface="Times New Roman" panose="02020603050405020304" pitchFamily="18" charset="0"/>
              </a:rPr>
              <a:t>sonomarker</a:t>
            </a:r>
            <a:r>
              <a:rPr lang="nl-NL" sz="2000" dirty="0">
                <a:effectLst/>
                <a:latin typeface="+mj-lt"/>
                <a:ea typeface="Times New Roman" panose="02020603050405020304" pitchFamily="18" charset="0"/>
                <a:cs typeface="Times New Roman" panose="02020603050405020304" pitchFamily="18" charset="0"/>
              </a:rPr>
              <a:t>: echodense focus in het hart vervalt</a:t>
            </a:r>
          </a:p>
          <a:p>
            <a:pPr marL="342900" lvl="0" indent="-342900">
              <a:lnSpc>
                <a:spcPct val="105000"/>
              </a:lnSpc>
              <a:spcAft>
                <a:spcPts val="800"/>
              </a:spcAft>
              <a:buClr>
                <a:srgbClr val="00B0F0"/>
              </a:buClr>
              <a:buSzPct val="150000"/>
              <a:buFont typeface="Arial" panose="020B0604020202020204" pitchFamily="34" charset="0"/>
              <a:buChar char="•"/>
            </a:pPr>
            <a:r>
              <a:rPr lang="nl-NL" sz="2000" dirty="0" err="1">
                <a:latin typeface="+mj-lt"/>
                <a:ea typeface="Calibri" panose="020F0502020204030204" pitchFamily="34" charset="0"/>
                <a:cs typeface="Times New Roman" panose="02020603050405020304" pitchFamily="18" charset="0"/>
              </a:rPr>
              <a:t>Ventriculomegalie</a:t>
            </a:r>
            <a:r>
              <a:rPr lang="nl-NL" sz="2000" dirty="0">
                <a:latin typeface="+mj-lt"/>
                <a:ea typeface="Calibri" panose="020F0502020204030204" pitchFamily="34" charset="0"/>
                <a:cs typeface="Times New Roman" panose="02020603050405020304" pitchFamily="18" charset="0"/>
              </a:rPr>
              <a:t> -&gt; GUO-2</a:t>
            </a:r>
            <a:endParaRPr lang="nl-NL" sz="2000" dirty="0">
              <a:effectLst/>
              <a:latin typeface="+mj-lt"/>
              <a:ea typeface="Calibri" panose="020F0502020204030204" pitchFamily="34" charset="0"/>
              <a:cs typeface="Times New Roman" panose="02020603050405020304" pitchFamily="18" charset="0"/>
            </a:endParaRPr>
          </a:p>
          <a:p>
            <a:r>
              <a:rPr lang="nl-NL" sz="2000" dirty="0">
                <a:effectLst/>
                <a:latin typeface="+mj-lt"/>
                <a:ea typeface="Calibri" panose="020F0502020204030204" pitchFamily="34" charset="0"/>
              </a:rPr>
              <a:t>Wat betreft de </a:t>
            </a:r>
            <a:r>
              <a:rPr lang="nl-NL" sz="2000" dirty="0" err="1">
                <a:effectLst/>
                <a:latin typeface="+mj-lt"/>
                <a:ea typeface="Calibri" panose="020F0502020204030204" pitchFamily="34" charset="0"/>
              </a:rPr>
              <a:t>sonomarkers</a:t>
            </a:r>
            <a:r>
              <a:rPr lang="nl-NL" sz="2000" dirty="0">
                <a:effectLst/>
                <a:latin typeface="+mj-lt"/>
                <a:ea typeface="Calibri" panose="020F0502020204030204" pitchFamily="34" charset="0"/>
              </a:rPr>
              <a:t> is er een GUO-2 indicatie bij:</a:t>
            </a:r>
          </a:p>
          <a:p>
            <a:pPr marL="342900" lvl="0" indent="-342900">
              <a:lnSpc>
                <a:spcPct val="105000"/>
              </a:lnSpc>
              <a:buClr>
                <a:srgbClr val="00B0F0"/>
              </a:buClr>
              <a:buSzPct val="100000"/>
              <a:buFont typeface="Symbol" panose="05050102010706020507" pitchFamily="18" charset="2"/>
              <a:buChar char=""/>
            </a:pPr>
            <a:r>
              <a:rPr lang="nl-NL" sz="2000" dirty="0">
                <a:effectLst/>
                <a:latin typeface="+mj-lt"/>
                <a:ea typeface="Times New Roman" panose="02020603050405020304" pitchFamily="18" charset="0"/>
                <a:cs typeface="Times New Roman" panose="02020603050405020304" pitchFamily="18" charset="0"/>
              </a:rPr>
              <a:t>Echodense darmen</a:t>
            </a:r>
          </a:p>
          <a:p>
            <a:pPr marL="342900" lvl="0" indent="-342900">
              <a:lnSpc>
                <a:spcPct val="105000"/>
              </a:lnSpc>
              <a:buClr>
                <a:srgbClr val="00B0F0"/>
              </a:buClr>
              <a:buSzPct val="100000"/>
              <a:buFont typeface="Symbol" panose="05050102010706020507" pitchFamily="18" charset="2"/>
              <a:buChar char=""/>
            </a:pPr>
            <a:r>
              <a:rPr lang="nl-NL" sz="2000" dirty="0">
                <a:latin typeface="+mj-lt"/>
                <a:ea typeface="Calibri" panose="020F0502020204030204" pitchFamily="34" charset="0"/>
                <a:cs typeface="Times New Roman" panose="02020603050405020304" pitchFamily="18" charset="0"/>
              </a:rPr>
              <a:t>Verdikte </a:t>
            </a:r>
            <a:r>
              <a:rPr lang="nl-NL" sz="2000" dirty="0" err="1">
                <a:latin typeface="+mj-lt"/>
                <a:ea typeface="Calibri" panose="020F0502020204030204" pitchFamily="34" charset="0"/>
                <a:cs typeface="Times New Roman" panose="02020603050405020304" pitchFamily="18" charset="0"/>
              </a:rPr>
              <a:t>nuchalfold</a:t>
            </a:r>
            <a:r>
              <a:rPr lang="nl-NL" sz="2000" dirty="0">
                <a:latin typeface="+mj-lt"/>
                <a:ea typeface="Calibri" panose="020F0502020204030204" pitchFamily="34" charset="0"/>
                <a:cs typeface="Times New Roman" panose="02020603050405020304" pitchFamily="18" charset="0"/>
              </a:rPr>
              <a:t> (</a:t>
            </a:r>
            <a:r>
              <a:rPr lang="nl-NL" sz="2000" dirty="0">
                <a:effectLst/>
                <a:latin typeface="+mj-lt"/>
                <a:ea typeface="Times New Roman" panose="02020603050405020304" pitchFamily="18" charset="0"/>
                <a:cs typeface="Times New Roman" panose="02020603050405020304" pitchFamily="18" charset="0"/>
              </a:rPr>
              <a:t>≥ 6mm)</a:t>
            </a:r>
            <a:endParaRPr lang="nl-NL" sz="2000" dirty="0">
              <a:effectLst/>
              <a:latin typeface="+mj-lt"/>
              <a:ea typeface="Calibri" panose="020F0502020204030204" pitchFamily="34" charset="0"/>
              <a:cs typeface="Times New Roman" panose="02020603050405020304" pitchFamily="18" charset="0"/>
            </a:endParaRPr>
          </a:p>
          <a:p>
            <a:pPr marL="342900" lvl="0" indent="-342900">
              <a:lnSpc>
                <a:spcPct val="105000"/>
              </a:lnSpc>
              <a:buClr>
                <a:srgbClr val="00B0F0"/>
              </a:buClr>
              <a:buFont typeface="Symbol" panose="05050102010706020507" pitchFamily="18" charset="2"/>
              <a:buChar char=""/>
            </a:pPr>
            <a:r>
              <a:rPr lang="nl-NL" sz="2000" dirty="0">
                <a:effectLst/>
                <a:latin typeface="+mj-lt"/>
                <a:ea typeface="Times New Roman" panose="02020603050405020304" pitchFamily="18" charset="0"/>
                <a:cs typeface="Times New Roman" panose="02020603050405020304" pitchFamily="18" charset="0"/>
              </a:rPr>
              <a:t>2 navelstrengvaten (SUA)</a:t>
            </a:r>
            <a:endParaRPr lang="nl-NL" sz="2000" dirty="0">
              <a:effectLst/>
              <a:latin typeface="+mj-lt"/>
              <a:ea typeface="Calibri" panose="020F0502020204030204" pitchFamily="34" charset="0"/>
              <a:cs typeface="Times New Roman" panose="02020603050405020304" pitchFamily="18" charset="0"/>
            </a:endParaRPr>
          </a:p>
          <a:p>
            <a:pPr marL="342900" lvl="0" indent="-342900">
              <a:lnSpc>
                <a:spcPct val="105000"/>
              </a:lnSpc>
              <a:buClr>
                <a:srgbClr val="00B0F0"/>
              </a:buClr>
              <a:buFont typeface="Symbol" panose="05050102010706020507" pitchFamily="18" charset="2"/>
              <a:buChar char=""/>
            </a:pPr>
            <a:r>
              <a:rPr lang="nl-NL" sz="2000" dirty="0" err="1">
                <a:effectLst/>
                <a:latin typeface="+mj-lt"/>
                <a:ea typeface="Times New Roman" panose="02020603050405020304" pitchFamily="18" charset="0"/>
                <a:cs typeface="Times New Roman" panose="02020603050405020304" pitchFamily="18" charset="0"/>
              </a:rPr>
              <a:t>Pyelectasie</a:t>
            </a:r>
            <a:r>
              <a:rPr lang="nl-NL" sz="2000" dirty="0">
                <a:effectLst/>
                <a:latin typeface="+mj-lt"/>
                <a:ea typeface="Times New Roman" panose="02020603050405020304" pitchFamily="18" charset="0"/>
                <a:cs typeface="Times New Roman" panose="02020603050405020304" pitchFamily="18" charset="0"/>
              </a:rPr>
              <a:t> ≥ 10 mm</a:t>
            </a:r>
            <a:endParaRPr lang="nl-NL" sz="2000" dirty="0">
              <a:effectLst/>
              <a:latin typeface="+mj-lt"/>
              <a:ea typeface="Calibri" panose="020F0502020204030204" pitchFamily="34" charset="0"/>
              <a:cs typeface="Times New Roman" panose="02020603050405020304" pitchFamily="18" charset="0"/>
            </a:endParaRPr>
          </a:p>
          <a:p>
            <a:pPr marL="342900" lvl="0" indent="-342900">
              <a:lnSpc>
                <a:spcPct val="105000"/>
              </a:lnSpc>
              <a:spcAft>
                <a:spcPts val="800"/>
              </a:spcAft>
              <a:buClr>
                <a:srgbClr val="00B0F0"/>
              </a:buClr>
              <a:buFont typeface="Symbol" panose="05050102010706020507" pitchFamily="18" charset="2"/>
              <a:buChar char=""/>
            </a:pPr>
            <a:r>
              <a:rPr lang="nl-NL" sz="2000" dirty="0">
                <a:effectLst/>
                <a:latin typeface="+mj-lt"/>
                <a:ea typeface="Times New Roman" panose="02020603050405020304" pitchFamily="18" charset="0"/>
                <a:cs typeface="Times New Roman" panose="02020603050405020304" pitchFamily="18" charset="0"/>
              </a:rPr>
              <a:t>Bij 2 of meer </a:t>
            </a:r>
            <a:r>
              <a:rPr lang="nl-NL" sz="2000" dirty="0" err="1">
                <a:effectLst/>
                <a:latin typeface="+mj-lt"/>
                <a:ea typeface="Times New Roman" panose="02020603050405020304" pitchFamily="18" charset="0"/>
                <a:cs typeface="Times New Roman" panose="02020603050405020304" pitchFamily="18" charset="0"/>
              </a:rPr>
              <a:t>sonomarkers</a:t>
            </a:r>
            <a:endParaRPr lang="nl-NL" sz="2000" dirty="0">
              <a:effectLst/>
              <a:latin typeface="+mj-lt"/>
              <a:ea typeface="Calibri" panose="020F0502020204030204" pitchFamily="34" charset="0"/>
              <a:cs typeface="Times New Roman" panose="02020603050405020304" pitchFamily="18" charset="0"/>
            </a:endParaRPr>
          </a:p>
          <a:p>
            <a:r>
              <a:rPr lang="nl-NL" sz="2000" dirty="0">
                <a:effectLst/>
                <a:latin typeface="+mj-lt"/>
                <a:ea typeface="Calibri" panose="020F0502020204030204" pitchFamily="34" charset="0"/>
              </a:rPr>
              <a:t>Bij </a:t>
            </a:r>
            <a:r>
              <a:rPr lang="nl-NL" sz="2000" dirty="0" err="1">
                <a:effectLst/>
                <a:latin typeface="+mj-lt"/>
                <a:ea typeface="Calibri" panose="020F0502020204030204" pitchFamily="34" charset="0"/>
              </a:rPr>
              <a:t>pyelectasie</a:t>
            </a:r>
            <a:r>
              <a:rPr lang="nl-NL" sz="2000" dirty="0">
                <a:effectLst/>
                <a:latin typeface="+mj-lt"/>
                <a:ea typeface="Calibri" panose="020F0502020204030204" pitchFamily="34" charset="0"/>
              </a:rPr>
              <a:t> ≥ 7 en &lt; 10 mm; herhaal beoordeling in derde trimester</a:t>
            </a:r>
          </a:p>
          <a:p>
            <a:r>
              <a:rPr lang="nl-NL" sz="2000" dirty="0">
                <a:effectLst/>
                <a:latin typeface="+mj-lt"/>
                <a:ea typeface="Calibri" panose="020F0502020204030204" pitchFamily="34" charset="0"/>
              </a:rPr>
              <a:t>Bij </a:t>
            </a:r>
            <a:r>
              <a:rPr lang="nl-NL" sz="2000" dirty="0" err="1">
                <a:effectLst/>
                <a:latin typeface="+mj-lt"/>
                <a:ea typeface="Calibri" panose="020F0502020204030204" pitchFamily="34" charset="0"/>
              </a:rPr>
              <a:t>plexuschoroideus</a:t>
            </a:r>
            <a:r>
              <a:rPr lang="nl-NL" sz="2000" dirty="0">
                <a:effectLst/>
                <a:latin typeface="+mj-lt"/>
                <a:ea typeface="Calibri" panose="020F0502020204030204" pitchFamily="34" charset="0"/>
              </a:rPr>
              <a:t> cyste(s) is geen vervolg nodig; een fysiologische anatomische variant.</a:t>
            </a:r>
          </a:p>
          <a:p>
            <a:endParaRPr lang="nl-NL" sz="2000" dirty="0">
              <a:latin typeface="+mj-lt"/>
              <a:ea typeface="Calibri" panose="020F0502020204030204" pitchFamily="34" charset="0"/>
            </a:endParaRPr>
          </a:p>
          <a:p>
            <a:r>
              <a:rPr lang="nl-NL" sz="2000" dirty="0">
                <a:effectLst/>
                <a:latin typeface="+mj-lt"/>
                <a:ea typeface="Calibri" panose="020F0502020204030204" pitchFamily="34" charset="0"/>
              </a:rPr>
              <a:t>Wat onveranderd blijft wat betreft de biometrie is dat er een GUO-2 indicatie is bij een biometrie (HC, TCD, AC, en FL) &lt;P 2,3.</a:t>
            </a:r>
          </a:p>
          <a:p>
            <a:endParaRPr lang="nl-NL"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493708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6DA3A38-424B-91B5-A3EC-D5E98FD4DA0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97711" y="0"/>
            <a:ext cx="10196577" cy="6857999"/>
          </a:xfrm>
          <a:prstGeom prst="rect">
            <a:avLst/>
          </a:prstGeom>
        </p:spPr>
      </p:pic>
    </p:spTree>
    <p:extLst>
      <p:ext uri="{BB962C8B-B14F-4D97-AF65-F5344CB8AC3E}">
        <p14:creationId xmlns:p14="http://schemas.microsoft.com/office/powerpoint/2010/main" val="3213746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551478-E60E-A6A1-A777-737F2D32B752}"/>
              </a:ext>
            </a:extLst>
          </p:cNvPr>
          <p:cNvSpPr>
            <a:spLocks noGrp="1"/>
          </p:cNvSpPr>
          <p:nvPr>
            <p:ph type="title"/>
          </p:nvPr>
        </p:nvSpPr>
        <p:spPr>
          <a:xfrm>
            <a:off x="646111" y="452718"/>
            <a:ext cx="9404723" cy="852207"/>
          </a:xfrm>
        </p:spPr>
        <p:txBody>
          <a:bodyPr/>
          <a:lstStyle/>
          <a:p>
            <a:r>
              <a:rPr lang="nl-NL" dirty="0"/>
              <a:t>Obstetrische parameters</a:t>
            </a:r>
          </a:p>
        </p:txBody>
      </p:sp>
      <p:sp>
        <p:nvSpPr>
          <p:cNvPr id="4" name="Tekstvak 3">
            <a:extLst>
              <a:ext uri="{FF2B5EF4-FFF2-40B4-BE49-F238E27FC236}">
                <a16:creationId xmlns:a16="http://schemas.microsoft.com/office/drawing/2014/main" id="{7D6842DA-6E1D-ACD4-A37A-94E558F8CF75}"/>
              </a:ext>
            </a:extLst>
          </p:cNvPr>
          <p:cNvSpPr txBox="1"/>
          <p:nvPr/>
        </p:nvSpPr>
        <p:spPr>
          <a:xfrm>
            <a:off x="646111" y="1848789"/>
            <a:ext cx="8497889" cy="4084901"/>
          </a:xfrm>
          <a:prstGeom prst="rect">
            <a:avLst/>
          </a:prstGeom>
          <a:noFill/>
        </p:spPr>
        <p:txBody>
          <a:bodyPr wrap="square">
            <a:spAutoFit/>
          </a:bodyPr>
          <a:lstStyle/>
          <a:p>
            <a:r>
              <a:rPr lang="nl-NL" sz="2000" dirty="0">
                <a:effectLst/>
                <a:ea typeface="Calibri" panose="020F0502020204030204" pitchFamily="34" charset="0"/>
              </a:rPr>
              <a:t>Een </a:t>
            </a:r>
            <a:r>
              <a:rPr lang="nl-NL" sz="2000" u="sng" dirty="0">
                <a:effectLst/>
                <a:ea typeface="Calibri" panose="020F0502020204030204" pitchFamily="34" charset="0"/>
              </a:rPr>
              <a:t>afwijkende obstetrische parameter</a:t>
            </a:r>
            <a:r>
              <a:rPr lang="nl-NL" sz="2000" dirty="0">
                <a:effectLst/>
                <a:ea typeface="Calibri" panose="020F0502020204030204" pitchFamily="34" charset="0"/>
              </a:rPr>
              <a:t> is een echoscopische bevinding die de kans op een obstetrische complicatie kan verhogen.</a:t>
            </a:r>
          </a:p>
          <a:p>
            <a:endParaRPr lang="nl-NL" sz="2000" dirty="0">
              <a:effectLst/>
              <a:ea typeface="Calibri" panose="020F0502020204030204" pitchFamily="34" charset="0"/>
            </a:endParaRPr>
          </a:p>
          <a:p>
            <a:r>
              <a:rPr lang="nl-NL" sz="2000" dirty="0">
                <a:effectLst/>
                <a:ea typeface="Calibri" panose="020F0502020204030204" pitchFamily="34" charset="0"/>
              </a:rPr>
              <a:t>Bij een afwijkende </a:t>
            </a:r>
            <a:r>
              <a:rPr lang="nl-NL" sz="2000" u="sng" dirty="0">
                <a:effectLst/>
                <a:ea typeface="Calibri" panose="020F0502020204030204" pitchFamily="34" charset="0"/>
              </a:rPr>
              <a:t>biometrie</a:t>
            </a:r>
            <a:r>
              <a:rPr lang="nl-NL" sz="2000" dirty="0">
                <a:effectLst/>
                <a:ea typeface="Calibri" panose="020F0502020204030204" pitchFamily="34" charset="0"/>
              </a:rPr>
              <a:t> (&lt;P 2,3) tot 32 weken is er een indicatie voor een GUO-2. Na 32 weken volstaat een consult gynaecoloog.</a:t>
            </a:r>
          </a:p>
          <a:p>
            <a:endParaRPr lang="nl-NL" sz="2000" dirty="0">
              <a:effectLst/>
              <a:ea typeface="Calibri" panose="020F0502020204030204" pitchFamily="34" charset="0"/>
            </a:endParaRPr>
          </a:p>
          <a:p>
            <a:r>
              <a:rPr lang="nl-NL" sz="2000" dirty="0">
                <a:effectLst/>
                <a:ea typeface="Calibri" panose="020F0502020204030204" pitchFamily="34" charset="0"/>
              </a:rPr>
              <a:t>Bij een afwijkende </a:t>
            </a:r>
            <a:r>
              <a:rPr lang="nl-NL" sz="2000" u="sng" dirty="0">
                <a:effectLst/>
                <a:ea typeface="Calibri" panose="020F0502020204030204" pitchFamily="34" charset="0"/>
              </a:rPr>
              <a:t>hoeveelheid vruchtwater</a:t>
            </a:r>
            <a:r>
              <a:rPr lang="nl-NL" sz="2000" dirty="0">
                <a:effectLst/>
                <a:ea typeface="Calibri" panose="020F0502020204030204" pitchFamily="34" charset="0"/>
              </a:rPr>
              <a:t> is er een indicatie voor een GUO-2.</a:t>
            </a:r>
          </a:p>
          <a:p>
            <a:pPr marL="342900" lvl="0" indent="-342900">
              <a:buFont typeface="Calibri" panose="020F0502020204030204" pitchFamily="34" charset="0"/>
              <a:buChar char="-"/>
            </a:pPr>
            <a:r>
              <a:rPr lang="nl-NL" sz="2000" dirty="0" err="1">
                <a:effectLst/>
                <a:ea typeface="Times New Roman" panose="02020603050405020304" pitchFamily="18" charset="0"/>
              </a:rPr>
              <a:t>Polyhydramnion</a:t>
            </a:r>
            <a:r>
              <a:rPr lang="nl-NL" sz="2000" dirty="0">
                <a:effectLst/>
                <a:ea typeface="Times New Roman" panose="02020603050405020304" pitchFamily="18" charset="0"/>
              </a:rPr>
              <a:t>: diepste poel &gt; 8 cm of een AFI ≥ 24 cm</a:t>
            </a:r>
            <a:endParaRPr lang="nl-NL" sz="2000" dirty="0">
              <a:effectLst/>
              <a:ea typeface="Calibri" panose="020F0502020204030204" pitchFamily="34" charset="0"/>
            </a:endParaRPr>
          </a:p>
          <a:p>
            <a:pPr marL="342900" lvl="0" indent="-342900">
              <a:buFont typeface="Calibri" panose="020F0502020204030204" pitchFamily="34" charset="0"/>
              <a:buChar char="-"/>
            </a:pPr>
            <a:r>
              <a:rPr lang="nl-NL" sz="2000" dirty="0" err="1">
                <a:effectLst/>
                <a:ea typeface="Times New Roman" panose="02020603050405020304" pitchFamily="18" charset="0"/>
              </a:rPr>
              <a:t>Oligohydramnion</a:t>
            </a:r>
            <a:r>
              <a:rPr lang="nl-NL" sz="2000" dirty="0">
                <a:effectLst/>
                <a:ea typeface="Times New Roman" panose="02020603050405020304" pitchFamily="18" charset="0"/>
              </a:rPr>
              <a:t>: diepste poel &lt; 2 cm</a:t>
            </a:r>
            <a:endParaRPr lang="nl-NL" sz="2000" dirty="0">
              <a:effectLst/>
              <a:ea typeface="Calibri" panose="020F0502020204030204" pitchFamily="34" charset="0"/>
            </a:endParaRPr>
          </a:p>
          <a:p>
            <a:pPr marL="342900" lvl="0" indent="-342900">
              <a:lnSpc>
                <a:spcPct val="105000"/>
              </a:lnSpc>
              <a:spcAft>
                <a:spcPts val="800"/>
              </a:spcAft>
              <a:buFont typeface="Calibri" panose="020F0502020204030204" pitchFamily="34" charset="0"/>
              <a:buChar char="-"/>
            </a:pPr>
            <a:r>
              <a:rPr lang="nl-NL" sz="2000" dirty="0" err="1">
                <a:effectLst/>
                <a:ea typeface="Times New Roman" panose="02020603050405020304" pitchFamily="18" charset="0"/>
              </a:rPr>
              <a:t>Anhydramnion</a:t>
            </a:r>
            <a:endParaRPr lang="nl-NL" sz="2000" dirty="0">
              <a:effectLst/>
              <a:ea typeface="Calibri" panose="020F0502020204030204" pitchFamily="34" charset="0"/>
            </a:endParaRPr>
          </a:p>
        </p:txBody>
      </p:sp>
    </p:spTree>
    <p:extLst>
      <p:ext uri="{BB962C8B-B14F-4D97-AF65-F5344CB8AC3E}">
        <p14:creationId xmlns:p14="http://schemas.microsoft.com/office/powerpoint/2010/main" val="486009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9C8E6B-3B2A-530E-45A6-CE94AB42CC8F}"/>
              </a:ext>
            </a:extLst>
          </p:cNvPr>
          <p:cNvSpPr>
            <a:spLocks noGrp="1"/>
          </p:cNvSpPr>
          <p:nvPr>
            <p:ph type="title"/>
          </p:nvPr>
        </p:nvSpPr>
        <p:spPr>
          <a:xfrm>
            <a:off x="646111" y="452718"/>
            <a:ext cx="9404723" cy="918882"/>
          </a:xfrm>
        </p:spPr>
        <p:txBody>
          <a:bodyPr/>
          <a:lstStyle/>
          <a:p>
            <a:r>
              <a:rPr lang="nl-NL" dirty="0"/>
              <a:t>Placenta</a:t>
            </a:r>
          </a:p>
        </p:txBody>
      </p:sp>
      <p:sp>
        <p:nvSpPr>
          <p:cNvPr id="4" name="Tekstvak 3">
            <a:extLst>
              <a:ext uri="{FF2B5EF4-FFF2-40B4-BE49-F238E27FC236}">
                <a16:creationId xmlns:a16="http://schemas.microsoft.com/office/drawing/2014/main" id="{15D4F14F-7677-F88A-5557-94F6486A77EB}"/>
              </a:ext>
            </a:extLst>
          </p:cNvPr>
          <p:cNvSpPr txBox="1"/>
          <p:nvPr/>
        </p:nvSpPr>
        <p:spPr>
          <a:xfrm>
            <a:off x="438150" y="1371600"/>
            <a:ext cx="8810625" cy="4678204"/>
          </a:xfrm>
          <a:prstGeom prst="rect">
            <a:avLst/>
          </a:prstGeom>
          <a:noFill/>
        </p:spPr>
        <p:txBody>
          <a:bodyPr wrap="square">
            <a:spAutoFit/>
          </a:bodyPr>
          <a:lstStyle/>
          <a:p>
            <a:r>
              <a:rPr lang="nl-NL" sz="2000" dirty="0">
                <a:effectLst/>
                <a:ea typeface="Calibri" panose="020F0502020204030204" pitchFamily="34" charset="0"/>
              </a:rPr>
              <a:t>Definitie </a:t>
            </a:r>
            <a:r>
              <a:rPr lang="nl-NL" sz="2000" dirty="0" err="1">
                <a:effectLst/>
                <a:ea typeface="Calibri" panose="020F0502020204030204" pitchFamily="34" charset="0"/>
              </a:rPr>
              <a:t>laagliggende</a:t>
            </a:r>
            <a:r>
              <a:rPr lang="nl-NL" sz="2000" dirty="0">
                <a:effectLst/>
                <a:ea typeface="Calibri" panose="020F0502020204030204" pitchFamily="34" charset="0"/>
              </a:rPr>
              <a:t> placenta: een placenta tot aan het ostium </a:t>
            </a:r>
            <a:r>
              <a:rPr lang="nl-NL" sz="2000" dirty="0" err="1">
                <a:effectLst/>
                <a:ea typeface="Calibri" panose="020F0502020204030204" pitchFamily="34" charset="0"/>
              </a:rPr>
              <a:t>internum</a:t>
            </a:r>
            <a:r>
              <a:rPr lang="nl-NL" sz="2000" dirty="0">
                <a:effectLst/>
                <a:ea typeface="Calibri" panose="020F0502020204030204" pitchFamily="34" charset="0"/>
              </a:rPr>
              <a:t> tot 0 mm. </a:t>
            </a:r>
          </a:p>
          <a:p>
            <a:r>
              <a:rPr lang="nl-NL" sz="2000" dirty="0">
                <a:effectLst/>
                <a:ea typeface="Calibri" panose="020F0502020204030204" pitchFamily="34" charset="0"/>
              </a:rPr>
              <a:t>Definitie placenta </a:t>
            </a:r>
            <a:r>
              <a:rPr lang="nl-NL" sz="2000" dirty="0" err="1">
                <a:effectLst/>
                <a:ea typeface="Calibri" panose="020F0502020204030204" pitchFamily="34" charset="0"/>
              </a:rPr>
              <a:t>previa</a:t>
            </a:r>
            <a:r>
              <a:rPr lang="nl-NL" sz="2000" dirty="0">
                <a:effectLst/>
                <a:ea typeface="Calibri" panose="020F0502020204030204" pitchFamily="34" charset="0"/>
              </a:rPr>
              <a:t>: een placenta over het ostium </a:t>
            </a:r>
            <a:r>
              <a:rPr lang="nl-NL" sz="2000" dirty="0" err="1">
                <a:effectLst/>
                <a:ea typeface="Calibri" panose="020F0502020204030204" pitchFamily="34" charset="0"/>
              </a:rPr>
              <a:t>internum</a:t>
            </a:r>
            <a:r>
              <a:rPr lang="nl-NL" sz="2000" dirty="0">
                <a:effectLst/>
                <a:ea typeface="Calibri" panose="020F0502020204030204" pitchFamily="34" charset="0"/>
              </a:rPr>
              <a:t> ( ≥ 0 mm over het ostium).</a:t>
            </a:r>
          </a:p>
          <a:p>
            <a:r>
              <a:rPr lang="nl-NL" sz="2000" dirty="0">
                <a:effectLst/>
                <a:ea typeface="Calibri" panose="020F0502020204030204" pitchFamily="34" charset="0"/>
              </a:rPr>
              <a:t>Een placentabeoordeling rond 32 weken vindt plaats bij</a:t>
            </a:r>
          </a:p>
          <a:p>
            <a:pPr marL="342900" lvl="0" indent="-342900">
              <a:buFont typeface="Calibri" panose="020F0502020204030204" pitchFamily="34" charset="0"/>
              <a:buChar char="-"/>
            </a:pPr>
            <a:r>
              <a:rPr lang="nl-NL" sz="2000" dirty="0">
                <a:effectLst/>
                <a:ea typeface="Times New Roman" panose="02020603050405020304" pitchFamily="18" charset="0"/>
              </a:rPr>
              <a:t>Placenta </a:t>
            </a:r>
            <a:r>
              <a:rPr lang="nl-NL" sz="2000" dirty="0" err="1">
                <a:effectLst/>
                <a:ea typeface="Times New Roman" panose="02020603050405020304" pitchFamily="18" charset="0"/>
              </a:rPr>
              <a:t>anterior</a:t>
            </a:r>
            <a:r>
              <a:rPr lang="nl-NL" sz="2000" dirty="0">
                <a:effectLst/>
                <a:ea typeface="Times New Roman" panose="02020603050405020304" pitchFamily="18" charset="0"/>
              </a:rPr>
              <a:t> &lt; 5 mm van ostium</a:t>
            </a:r>
            <a:endParaRPr lang="nl-NL" sz="2000" dirty="0">
              <a:effectLst/>
              <a:ea typeface="Calibri" panose="020F0502020204030204" pitchFamily="34" charset="0"/>
            </a:endParaRPr>
          </a:p>
          <a:p>
            <a:pPr marL="342900" lvl="0" indent="-342900">
              <a:buFont typeface="Calibri" panose="020F0502020204030204" pitchFamily="34" charset="0"/>
              <a:buChar char="-"/>
            </a:pPr>
            <a:r>
              <a:rPr lang="nl-NL" sz="2000" dirty="0">
                <a:effectLst/>
                <a:ea typeface="Times New Roman" panose="02020603050405020304" pitchFamily="18" charset="0"/>
              </a:rPr>
              <a:t>Placenta posterior &lt; 20 mm van ostium</a:t>
            </a:r>
            <a:endParaRPr lang="nl-NL" sz="2000" dirty="0">
              <a:effectLst/>
              <a:ea typeface="Calibri" panose="020F0502020204030204" pitchFamily="34" charset="0"/>
            </a:endParaRPr>
          </a:p>
          <a:p>
            <a:r>
              <a:rPr lang="nl-NL" sz="2000" dirty="0">
                <a:effectLst/>
                <a:ea typeface="Calibri" panose="020F0502020204030204" pitchFamily="34" charset="0"/>
              </a:rPr>
              <a:t> </a:t>
            </a:r>
          </a:p>
          <a:p>
            <a:r>
              <a:rPr lang="nl-NL" sz="2000" dirty="0">
                <a:effectLst/>
                <a:ea typeface="Calibri" panose="020F0502020204030204" pitchFamily="34" charset="0"/>
              </a:rPr>
              <a:t>Doorsturen voor een consult gynaecoloog bij:</a:t>
            </a:r>
          </a:p>
          <a:p>
            <a:pPr marL="342900" lvl="0" indent="-342900">
              <a:buFont typeface="Calibri" panose="020F0502020204030204" pitchFamily="34" charset="0"/>
              <a:buChar char="-"/>
            </a:pPr>
            <a:r>
              <a:rPr lang="nl-NL" sz="2000" dirty="0">
                <a:effectLst/>
                <a:ea typeface="Times New Roman" panose="02020603050405020304" pitchFamily="18" charset="0"/>
              </a:rPr>
              <a:t>Placenta </a:t>
            </a:r>
            <a:r>
              <a:rPr lang="nl-NL" sz="2000" dirty="0" err="1">
                <a:effectLst/>
                <a:ea typeface="Times New Roman" panose="02020603050405020304" pitchFamily="18" charset="0"/>
              </a:rPr>
              <a:t>previa</a:t>
            </a:r>
            <a:r>
              <a:rPr lang="nl-NL" sz="2000" dirty="0">
                <a:effectLst/>
                <a:ea typeface="Times New Roman" panose="02020603050405020304" pitchFamily="18" charset="0"/>
              </a:rPr>
              <a:t> (kans bestaat dat </a:t>
            </a:r>
            <a:r>
              <a:rPr lang="nl-NL" sz="2000" dirty="0" err="1">
                <a:effectLst/>
                <a:ea typeface="Times New Roman" panose="02020603050405020304" pitchFamily="18" charset="0"/>
              </a:rPr>
              <a:t>plac.previa</a:t>
            </a:r>
            <a:r>
              <a:rPr lang="nl-NL" sz="2000" dirty="0">
                <a:effectLst/>
                <a:ea typeface="Times New Roman" panose="02020603050405020304" pitchFamily="18" charset="0"/>
              </a:rPr>
              <a:t> symptomatisch wordt en dan is het prettig als cliënt al bekend is in 2</a:t>
            </a:r>
            <a:r>
              <a:rPr lang="nl-NL" sz="2000" baseline="30000" dirty="0">
                <a:effectLst/>
                <a:ea typeface="Times New Roman" panose="02020603050405020304" pitchFamily="18" charset="0"/>
              </a:rPr>
              <a:t>e</a:t>
            </a:r>
            <a:r>
              <a:rPr lang="nl-NL" sz="2000" dirty="0">
                <a:effectLst/>
                <a:ea typeface="Times New Roman" panose="02020603050405020304" pitchFamily="18" charset="0"/>
              </a:rPr>
              <a:t> lijn)</a:t>
            </a:r>
            <a:endParaRPr lang="nl-NL" sz="2000" dirty="0">
              <a:effectLst/>
              <a:ea typeface="Calibri" panose="020F0502020204030204" pitchFamily="34" charset="0"/>
            </a:endParaRPr>
          </a:p>
          <a:p>
            <a:pPr marL="342900" lvl="0" indent="-342900">
              <a:buFont typeface="Calibri" panose="020F0502020204030204" pitchFamily="34" charset="0"/>
              <a:buChar char="-"/>
            </a:pPr>
            <a:r>
              <a:rPr lang="nl-NL" sz="2000" dirty="0">
                <a:effectLst/>
                <a:ea typeface="Times New Roman" panose="02020603050405020304" pitchFamily="18" charset="0"/>
              </a:rPr>
              <a:t>Bij een sectio </a:t>
            </a:r>
            <a:r>
              <a:rPr lang="nl-NL" sz="2000" dirty="0" err="1">
                <a:effectLst/>
                <a:ea typeface="Times New Roman" panose="02020603050405020304" pitchFamily="18" charset="0"/>
              </a:rPr>
              <a:t>i.a</a:t>
            </a:r>
            <a:r>
              <a:rPr lang="nl-NL" sz="2000" dirty="0">
                <a:effectLst/>
                <a:ea typeface="Times New Roman" panose="02020603050405020304" pitchFamily="18" charset="0"/>
              </a:rPr>
              <a:t>. en een placenta </a:t>
            </a:r>
            <a:r>
              <a:rPr lang="nl-NL" sz="2000" dirty="0" err="1">
                <a:effectLst/>
                <a:ea typeface="Times New Roman" panose="02020603050405020304" pitchFamily="18" charset="0"/>
              </a:rPr>
              <a:t>anterior</a:t>
            </a:r>
            <a:r>
              <a:rPr lang="nl-NL" sz="2000" dirty="0">
                <a:effectLst/>
                <a:ea typeface="Times New Roman" panose="02020603050405020304" pitchFamily="18" charset="0"/>
              </a:rPr>
              <a:t> &lt; 20 mm van ostium (ter uitsluiting van een abnormaal </a:t>
            </a:r>
            <a:r>
              <a:rPr lang="nl-NL" sz="2000" dirty="0" err="1">
                <a:effectLst/>
                <a:ea typeface="Times New Roman" panose="02020603050405020304" pitchFamily="18" charset="0"/>
              </a:rPr>
              <a:t>adhesieve</a:t>
            </a:r>
            <a:r>
              <a:rPr lang="nl-NL" sz="2000" dirty="0">
                <a:effectLst/>
                <a:ea typeface="Times New Roman" panose="02020603050405020304" pitchFamily="18" charset="0"/>
              </a:rPr>
              <a:t> placenta)</a:t>
            </a:r>
            <a:endParaRPr lang="nl-NL" sz="2000" dirty="0">
              <a:effectLst/>
              <a:ea typeface="Calibri" panose="020F0502020204030204" pitchFamily="34" charset="0"/>
            </a:endParaRPr>
          </a:p>
          <a:p>
            <a:r>
              <a:rPr lang="nl-NL" sz="2000" dirty="0">
                <a:effectLst/>
                <a:latin typeface="Calibri" panose="020F0502020204030204" pitchFamily="34" charset="0"/>
                <a:ea typeface="Calibri" panose="020F0502020204030204" pitchFamily="34" charset="0"/>
              </a:rPr>
              <a:t> </a:t>
            </a:r>
          </a:p>
          <a:p>
            <a:endParaRPr lang="nl-NL"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847920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9D615C-E783-8E67-311D-A6457EF9B83F}"/>
              </a:ext>
            </a:extLst>
          </p:cNvPr>
          <p:cNvSpPr>
            <a:spLocks noGrp="1"/>
          </p:cNvSpPr>
          <p:nvPr>
            <p:ph type="title"/>
          </p:nvPr>
        </p:nvSpPr>
        <p:spPr>
          <a:xfrm>
            <a:off x="646111" y="452718"/>
            <a:ext cx="9404723" cy="785532"/>
          </a:xfrm>
        </p:spPr>
        <p:txBody>
          <a:bodyPr/>
          <a:lstStyle/>
          <a:p>
            <a:r>
              <a:rPr lang="nl-NL" dirty="0"/>
              <a:t>Placenta</a:t>
            </a:r>
          </a:p>
        </p:txBody>
      </p:sp>
      <p:sp>
        <p:nvSpPr>
          <p:cNvPr id="4" name="Tekstvak 3">
            <a:extLst>
              <a:ext uri="{FF2B5EF4-FFF2-40B4-BE49-F238E27FC236}">
                <a16:creationId xmlns:a16="http://schemas.microsoft.com/office/drawing/2014/main" id="{BC0155F2-EF77-1751-5CA8-7328CC7023FF}"/>
              </a:ext>
            </a:extLst>
          </p:cNvPr>
          <p:cNvSpPr txBox="1"/>
          <p:nvPr/>
        </p:nvSpPr>
        <p:spPr>
          <a:xfrm>
            <a:off x="542925" y="1385918"/>
            <a:ext cx="10420350" cy="4985980"/>
          </a:xfrm>
          <a:prstGeom prst="rect">
            <a:avLst/>
          </a:prstGeom>
          <a:noFill/>
        </p:spPr>
        <p:txBody>
          <a:bodyPr wrap="square">
            <a:spAutoFit/>
          </a:bodyPr>
          <a:lstStyle/>
          <a:p>
            <a:r>
              <a:rPr lang="nl-NL" sz="2000" dirty="0">
                <a:effectLst/>
                <a:latin typeface="Century Gothic" panose="020B0502020202020204" pitchFamily="34" charset="0"/>
                <a:ea typeface="Calibri" panose="020F0502020204030204" pitchFamily="34" charset="0"/>
              </a:rPr>
              <a:t>Bij placenta lokalisatie rond 32 weken: placenta &lt; 20 mm van ostium -&gt; consult gynaecoloog. Is voor 36 weken de placenta alsnog &gt; 20 mm van ostium, dan mag Mw. retour verwijzer.</a:t>
            </a:r>
          </a:p>
          <a:p>
            <a:endParaRPr lang="nl-NL" sz="2000" dirty="0">
              <a:effectLst/>
              <a:latin typeface="Century Gothic" panose="020B0502020202020204" pitchFamily="34" charset="0"/>
              <a:ea typeface="Calibri" panose="020F0502020204030204" pitchFamily="34" charset="0"/>
            </a:endParaRPr>
          </a:p>
          <a:p>
            <a:r>
              <a:rPr lang="nl-NL" sz="2000" dirty="0">
                <a:effectLst/>
                <a:latin typeface="Century Gothic" panose="020B0502020202020204" pitchFamily="34" charset="0"/>
                <a:ea typeface="Calibri" panose="020F0502020204030204" pitchFamily="34" charset="0"/>
              </a:rPr>
              <a:t>Er is een verhoogde kans op een </a:t>
            </a:r>
            <a:r>
              <a:rPr lang="nl-NL" sz="2000" dirty="0" err="1">
                <a:effectLst/>
                <a:latin typeface="Century Gothic" panose="020B0502020202020204" pitchFamily="34" charset="0"/>
                <a:ea typeface="Calibri" panose="020F0502020204030204" pitchFamily="34" charset="0"/>
              </a:rPr>
              <a:t>vasa</a:t>
            </a:r>
            <a:r>
              <a:rPr lang="nl-NL" sz="2000" dirty="0">
                <a:effectLst/>
                <a:latin typeface="Century Gothic" panose="020B0502020202020204" pitchFamily="34" charset="0"/>
                <a:ea typeface="Calibri" panose="020F0502020204030204" pitchFamily="34" charset="0"/>
              </a:rPr>
              <a:t> </a:t>
            </a:r>
            <a:r>
              <a:rPr lang="nl-NL" sz="2000" dirty="0" err="1">
                <a:effectLst/>
                <a:latin typeface="Century Gothic" panose="020B0502020202020204" pitchFamily="34" charset="0"/>
                <a:ea typeface="Calibri" panose="020F0502020204030204" pitchFamily="34" charset="0"/>
              </a:rPr>
              <a:t>previa</a:t>
            </a:r>
            <a:r>
              <a:rPr lang="nl-NL" sz="2000" dirty="0">
                <a:effectLst/>
                <a:latin typeface="Century Gothic" panose="020B0502020202020204" pitchFamily="34" charset="0"/>
                <a:ea typeface="Calibri" panose="020F0502020204030204" pitchFamily="34" charset="0"/>
              </a:rPr>
              <a:t> bij:</a:t>
            </a:r>
          </a:p>
          <a:p>
            <a:pPr marL="342900" lvl="0" indent="-342900">
              <a:buFont typeface="Calibri" panose="020F0502020204030204" pitchFamily="34" charset="0"/>
              <a:buChar char="-"/>
            </a:pPr>
            <a:r>
              <a:rPr lang="nl-NL" sz="2000" dirty="0">
                <a:effectLst/>
                <a:latin typeface="Century Gothic" panose="020B0502020202020204" pitchFamily="34" charset="0"/>
                <a:ea typeface="Times New Roman" panose="02020603050405020304" pitchFamily="18" charset="0"/>
              </a:rPr>
              <a:t>Placenta </a:t>
            </a:r>
            <a:r>
              <a:rPr lang="nl-NL" sz="2000" dirty="0" err="1">
                <a:effectLst/>
                <a:latin typeface="Century Gothic" panose="020B0502020202020204" pitchFamily="34" charset="0"/>
                <a:ea typeface="Times New Roman" panose="02020603050405020304" pitchFamily="18" charset="0"/>
              </a:rPr>
              <a:t>bilobata</a:t>
            </a:r>
            <a:endParaRPr lang="nl-NL" sz="2000" dirty="0">
              <a:effectLst/>
              <a:latin typeface="Century Gothic" panose="020B0502020202020204" pitchFamily="34" charset="0"/>
              <a:ea typeface="Calibri" panose="020F0502020204030204" pitchFamily="34" charset="0"/>
            </a:endParaRPr>
          </a:p>
          <a:p>
            <a:pPr marL="342900" lvl="0" indent="-342900">
              <a:buFont typeface="Calibri" panose="020F0502020204030204" pitchFamily="34" charset="0"/>
              <a:buChar char="-"/>
            </a:pPr>
            <a:r>
              <a:rPr lang="nl-NL" sz="2000" dirty="0" err="1">
                <a:effectLst/>
                <a:latin typeface="Century Gothic" panose="020B0502020202020204" pitchFamily="34" charset="0"/>
                <a:ea typeface="Times New Roman" panose="02020603050405020304" pitchFamily="18" charset="0"/>
              </a:rPr>
              <a:t>Velamenteuse</a:t>
            </a:r>
            <a:r>
              <a:rPr lang="nl-NL" sz="2000" dirty="0">
                <a:effectLst/>
                <a:latin typeface="Century Gothic" panose="020B0502020202020204" pitchFamily="34" charset="0"/>
                <a:ea typeface="Times New Roman" panose="02020603050405020304" pitchFamily="18" charset="0"/>
              </a:rPr>
              <a:t> insertie van de navelstreng</a:t>
            </a:r>
            <a:endParaRPr lang="nl-NL" sz="2000" dirty="0">
              <a:effectLst/>
              <a:latin typeface="Century Gothic" panose="020B0502020202020204" pitchFamily="34" charset="0"/>
              <a:ea typeface="Calibri" panose="020F0502020204030204" pitchFamily="34" charset="0"/>
            </a:endParaRPr>
          </a:p>
          <a:p>
            <a:pPr marL="342900" lvl="0" indent="-342900">
              <a:buFont typeface="Calibri" panose="020F0502020204030204" pitchFamily="34" charset="0"/>
              <a:buChar char="-"/>
            </a:pPr>
            <a:r>
              <a:rPr lang="nl-NL" sz="2000" dirty="0" err="1">
                <a:effectLst/>
                <a:latin typeface="Century Gothic" panose="020B0502020202020204" pitchFamily="34" charset="0"/>
                <a:ea typeface="Times New Roman" panose="02020603050405020304" pitchFamily="18" charset="0"/>
              </a:rPr>
              <a:t>Laagliggende</a:t>
            </a:r>
            <a:r>
              <a:rPr lang="nl-NL" sz="2000" dirty="0">
                <a:effectLst/>
                <a:latin typeface="Century Gothic" panose="020B0502020202020204" pitchFamily="34" charset="0"/>
                <a:ea typeface="Times New Roman" panose="02020603050405020304" pitchFamily="18" charset="0"/>
              </a:rPr>
              <a:t> placenta of placenta </a:t>
            </a:r>
            <a:r>
              <a:rPr lang="nl-NL" sz="2000" dirty="0" err="1">
                <a:effectLst/>
                <a:latin typeface="Century Gothic" panose="020B0502020202020204" pitchFamily="34" charset="0"/>
                <a:ea typeface="Times New Roman" panose="02020603050405020304" pitchFamily="18" charset="0"/>
              </a:rPr>
              <a:t>previa</a:t>
            </a:r>
            <a:endParaRPr lang="nl-NL" sz="2000" dirty="0">
              <a:effectLst/>
              <a:latin typeface="Century Gothic" panose="020B0502020202020204" pitchFamily="34" charset="0"/>
              <a:ea typeface="Times New Roman" panose="02020603050405020304" pitchFamily="18" charset="0"/>
            </a:endParaRPr>
          </a:p>
          <a:p>
            <a:pPr marL="342900" lvl="0" indent="-342900">
              <a:buFont typeface="Calibri" panose="020F0502020204030204" pitchFamily="34" charset="0"/>
              <a:buChar char="-"/>
            </a:pPr>
            <a:endParaRPr lang="nl-NL" sz="2000" dirty="0">
              <a:effectLst/>
              <a:latin typeface="Century Gothic" panose="020B0502020202020204" pitchFamily="34" charset="0"/>
              <a:ea typeface="Calibri" panose="020F0502020204030204" pitchFamily="34" charset="0"/>
            </a:endParaRPr>
          </a:p>
          <a:p>
            <a:r>
              <a:rPr lang="nl-NL" sz="2000" dirty="0">
                <a:effectLst/>
                <a:latin typeface="Century Gothic" panose="020B0502020202020204" pitchFamily="34" charset="0"/>
                <a:ea typeface="Calibri" panose="020F0502020204030204" pitchFamily="34" charset="0"/>
              </a:rPr>
              <a:t>In deze gevallen is het advies dit uit te sluiten middels een TVE met kleurendoppleronderzoek.</a:t>
            </a:r>
          </a:p>
          <a:p>
            <a:r>
              <a:rPr lang="nl-NL" sz="2000" dirty="0">
                <a:effectLst/>
                <a:latin typeface="Century Gothic" panose="020B0502020202020204" pitchFamily="34" charset="0"/>
                <a:ea typeface="Calibri" panose="020F0502020204030204" pitchFamily="34" charset="0"/>
              </a:rPr>
              <a:t>Bij tweelingzwangerschappen met een </a:t>
            </a:r>
            <a:r>
              <a:rPr lang="nl-NL" sz="2000" dirty="0" err="1">
                <a:effectLst/>
                <a:latin typeface="Century Gothic" panose="020B0502020202020204" pitchFamily="34" charset="0"/>
                <a:ea typeface="Calibri" panose="020F0502020204030204" pitchFamily="34" charset="0"/>
              </a:rPr>
              <a:t>velamenteuze</a:t>
            </a:r>
            <a:r>
              <a:rPr lang="nl-NL" sz="2000" dirty="0">
                <a:effectLst/>
                <a:latin typeface="Century Gothic" panose="020B0502020202020204" pitchFamily="34" charset="0"/>
                <a:ea typeface="Calibri" panose="020F0502020204030204" pitchFamily="34" charset="0"/>
              </a:rPr>
              <a:t> navelstrenginsertie bestaat er een verhoogd risico op intra-uteriene groeivertraging. Geadviseerd wordt om in dat geval de foetale groei te vervolgen. Bij eenlingen is dat risico veel minder onderzocht, zij vallen onder de reguliere verloskundige zorg.</a:t>
            </a:r>
          </a:p>
          <a:p>
            <a:r>
              <a:rPr lang="nl-NL" sz="1800" dirty="0">
                <a:effectLst/>
                <a:latin typeface="Calibri" panose="020F0502020204030204" pitchFamily="34" charset="0"/>
                <a:ea typeface="Calibri" panose="020F0502020204030204" pitchFamily="34" charset="0"/>
              </a:rPr>
              <a:t> </a:t>
            </a:r>
            <a:endParaRPr lang="nl-NL" dirty="0"/>
          </a:p>
        </p:txBody>
      </p:sp>
    </p:spTree>
    <p:extLst>
      <p:ext uri="{BB962C8B-B14F-4D97-AF65-F5344CB8AC3E}">
        <p14:creationId xmlns:p14="http://schemas.microsoft.com/office/powerpoint/2010/main" val="904250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diagram, Plan, tekening&#10;&#10;Automatisch gegenereerde beschrijving">
            <a:extLst>
              <a:ext uri="{FF2B5EF4-FFF2-40B4-BE49-F238E27FC236}">
                <a16:creationId xmlns:a16="http://schemas.microsoft.com/office/drawing/2014/main" id="{E6E558EF-4D44-CCD7-933B-03C044A3B7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2636603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95FDE8-B349-4A14-8A76-A7B7B509A753}"/>
              </a:ext>
            </a:extLst>
          </p:cNvPr>
          <p:cNvSpPr>
            <a:spLocks noGrp="1"/>
          </p:cNvSpPr>
          <p:nvPr>
            <p:ph type="title"/>
          </p:nvPr>
        </p:nvSpPr>
        <p:spPr/>
        <p:txBody>
          <a:bodyPr/>
          <a:lstStyle/>
          <a:p>
            <a:r>
              <a:rPr lang="nl-NL" dirty="0"/>
              <a:t>IMITAS </a:t>
            </a:r>
          </a:p>
        </p:txBody>
      </p:sp>
      <p:sp>
        <p:nvSpPr>
          <p:cNvPr id="3" name="Tijdelijke aanduiding voor inhoud 2">
            <a:extLst>
              <a:ext uri="{FF2B5EF4-FFF2-40B4-BE49-F238E27FC236}">
                <a16:creationId xmlns:a16="http://schemas.microsoft.com/office/drawing/2014/main" id="{42D1757C-838A-4CCE-A25A-DC63FA14882B}"/>
              </a:ext>
            </a:extLst>
          </p:cNvPr>
          <p:cNvSpPr>
            <a:spLocks noGrp="1"/>
          </p:cNvSpPr>
          <p:nvPr>
            <p:ph idx="1"/>
          </p:nvPr>
        </p:nvSpPr>
        <p:spPr>
          <a:xfrm>
            <a:off x="1103312" y="1285876"/>
            <a:ext cx="8946541" cy="1485899"/>
          </a:xfrm>
        </p:spPr>
        <p:txBody>
          <a:bodyPr/>
          <a:lstStyle/>
          <a:p>
            <a:pPr marL="0" indent="0">
              <a:buNone/>
            </a:pPr>
            <a:r>
              <a:rPr lang="nl-NL" dirty="0" err="1"/>
              <a:t>Imitas-before</a:t>
            </a:r>
            <a:r>
              <a:rPr lang="nl-NL" dirty="0"/>
              <a:t>: 01-01-2021 tot 01-09-2021 </a:t>
            </a:r>
          </a:p>
          <a:p>
            <a:r>
              <a:rPr lang="nl-NL" dirty="0"/>
              <a:t>Er werd in kaart gebracht welke foetale afwijkingen &lt; AD 18+0 weken middels echo’s opgespoord worden zonder ETSEO, bijv. n.a.v. de termijnecho of pretecho’s.</a:t>
            </a:r>
          </a:p>
          <a:p>
            <a:endParaRPr lang="nl-NL" dirty="0"/>
          </a:p>
          <a:p>
            <a:endParaRPr lang="nl-NL" dirty="0"/>
          </a:p>
        </p:txBody>
      </p:sp>
      <p:sp>
        <p:nvSpPr>
          <p:cNvPr id="5" name="Tekstvak 4">
            <a:extLst>
              <a:ext uri="{FF2B5EF4-FFF2-40B4-BE49-F238E27FC236}">
                <a16:creationId xmlns:a16="http://schemas.microsoft.com/office/drawing/2014/main" id="{E7A6C785-9C1A-607F-10FE-72184D78A80D}"/>
              </a:ext>
            </a:extLst>
          </p:cNvPr>
          <p:cNvSpPr txBox="1"/>
          <p:nvPr/>
        </p:nvSpPr>
        <p:spPr>
          <a:xfrm>
            <a:off x="1103313" y="2967335"/>
            <a:ext cx="8040688" cy="2585323"/>
          </a:xfrm>
          <a:prstGeom prst="rect">
            <a:avLst/>
          </a:prstGeom>
          <a:noFill/>
        </p:spPr>
        <p:txBody>
          <a:bodyPr wrap="square">
            <a:spAutoFit/>
          </a:bodyPr>
          <a:lstStyle/>
          <a:p>
            <a:r>
              <a:rPr lang="nl-NL" b="1" dirty="0"/>
              <a:t>Waar wordt naar gekeken?</a:t>
            </a:r>
          </a:p>
          <a:p>
            <a:endParaRPr lang="nl-NL" b="1" dirty="0"/>
          </a:p>
          <a:p>
            <a:pPr marL="285750" indent="-285750">
              <a:buFont typeface="Courier New" panose="02070309020205020404" pitchFamily="49" charset="0"/>
              <a:buChar char="o"/>
            </a:pPr>
            <a:r>
              <a:rPr lang="nl-NL" b="1" dirty="0"/>
              <a:t>Tijd </a:t>
            </a:r>
            <a:r>
              <a:rPr lang="nl-NL" dirty="0"/>
              <a:t>tot vastgestelde diagnose na verwijzing</a:t>
            </a:r>
          </a:p>
          <a:p>
            <a:pPr marL="285750" indent="-285750">
              <a:buFont typeface="Courier New" panose="02070309020205020404" pitchFamily="49" charset="0"/>
              <a:buChar char="o"/>
            </a:pPr>
            <a:r>
              <a:rPr lang="nl-NL" dirty="0"/>
              <a:t>Aantal GUO’s-2 na verwijzing</a:t>
            </a:r>
          </a:p>
          <a:p>
            <a:pPr marL="285750" indent="-285750">
              <a:buFont typeface="Courier New" panose="02070309020205020404" pitchFamily="49" charset="0"/>
              <a:buChar char="o"/>
            </a:pPr>
            <a:r>
              <a:rPr lang="nl-NL" dirty="0"/>
              <a:t>Tijd tot TOP</a:t>
            </a:r>
          </a:p>
          <a:p>
            <a:endParaRPr lang="nl-NL" dirty="0"/>
          </a:p>
          <a:p>
            <a:pPr marL="285750" indent="-285750">
              <a:buFont typeface="Courier New" panose="02070309020205020404" pitchFamily="49" charset="0"/>
              <a:buChar char="o"/>
            </a:pPr>
            <a:r>
              <a:rPr lang="nl-NL" dirty="0"/>
              <a:t>Perspectief </a:t>
            </a:r>
            <a:r>
              <a:rPr lang="nl-NL" dirty="0" err="1"/>
              <a:t>zwangeren</a:t>
            </a:r>
            <a:r>
              <a:rPr lang="nl-NL" dirty="0"/>
              <a:t> en partners</a:t>
            </a:r>
          </a:p>
          <a:p>
            <a:pPr marL="285750" indent="-285750">
              <a:buFont typeface="Courier New" panose="02070309020205020404" pitchFamily="49" charset="0"/>
              <a:buChar char="o"/>
            </a:pPr>
            <a:r>
              <a:rPr lang="nl-NL" dirty="0"/>
              <a:t>Psychisch welzijn </a:t>
            </a:r>
            <a:r>
              <a:rPr lang="nl-NL" dirty="0" err="1"/>
              <a:t>zwangeren</a:t>
            </a:r>
            <a:r>
              <a:rPr lang="nl-NL" dirty="0"/>
              <a:t> en partners</a:t>
            </a:r>
          </a:p>
          <a:p>
            <a:endParaRPr lang="nl-NL" dirty="0"/>
          </a:p>
        </p:txBody>
      </p:sp>
    </p:spTree>
    <p:extLst>
      <p:ext uri="{BB962C8B-B14F-4D97-AF65-F5344CB8AC3E}">
        <p14:creationId xmlns:p14="http://schemas.microsoft.com/office/powerpoint/2010/main" val="2101411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20C4A9-5125-438F-9B2C-0FF0B9086D13}"/>
              </a:ext>
            </a:extLst>
          </p:cNvPr>
          <p:cNvSpPr>
            <a:spLocks noGrp="1"/>
          </p:cNvSpPr>
          <p:nvPr>
            <p:ph type="title"/>
          </p:nvPr>
        </p:nvSpPr>
        <p:spPr/>
        <p:txBody>
          <a:bodyPr/>
          <a:lstStyle/>
          <a:p>
            <a:r>
              <a:rPr lang="nl-NL" dirty="0"/>
              <a:t>Eerste trimester SEO</a:t>
            </a:r>
          </a:p>
        </p:txBody>
      </p:sp>
      <p:sp>
        <p:nvSpPr>
          <p:cNvPr id="3" name="Tijdelijke aanduiding voor inhoud 2">
            <a:extLst>
              <a:ext uri="{FF2B5EF4-FFF2-40B4-BE49-F238E27FC236}">
                <a16:creationId xmlns:a16="http://schemas.microsoft.com/office/drawing/2014/main" id="{1520F6D1-D1D1-49D5-A5A6-EA5DEE53ACD1}"/>
              </a:ext>
            </a:extLst>
          </p:cNvPr>
          <p:cNvSpPr>
            <a:spLocks noGrp="1"/>
          </p:cNvSpPr>
          <p:nvPr>
            <p:ph idx="1"/>
          </p:nvPr>
        </p:nvSpPr>
        <p:spPr>
          <a:xfrm>
            <a:off x="645132" y="1552576"/>
            <a:ext cx="9404722" cy="4695824"/>
          </a:xfrm>
        </p:spPr>
        <p:txBody>
          <a:bodyPr>
            <a:normAutofit/>
          </a:bodyPr>
          <a:lstStyle/>
          <a:p>
            <a:r>
              <a:rPr lang="nl-NL" dirty="0"/>
              <a:t>Doel: </a:t>
            </a:r>
          </a:p>
          <a:p>
            <a:pPr lvl="1"/>
            <a:r>
              <a:rPr lang="nl-NL" dirty="0"/>
              <a:t>in een vroeg stadium onderzoeken of het ongeboren kind lichamelijke afwijkingen heeft.</a:t>
            </a:r>
          </a:p>
          <a:p>
            <a:pPr lvl="1"/>
            <a:r>
              <a:rPr lang="nl-NL" dirty="0"/>
              <a:t>In kaart brengen van de voor- en nadelen van het ETSEO</a:t>
            </a:r>
          </a:p>
          <a:p>
            <a:r>
              <a:rPr lang="nl-NL" dirty="0"/>
              <a:t>Exclusie criteria:</a:t>
            </a:r>
          </a:p>
          <a:p>
            <a:pPr lvl="1"/>
            <a:r>
              <a:rPr lang="nl-NL" dirty="0"/>
              <a:t>Indicatie voor GUO-1 in 1</a:t>
            </a:r>
            <a:r>
              <a:rPr lang="nl-NL" baseline="30000" dirty="0"/>
              <a:t>e</a:t>
            </a:r>
            <a:r>
              <a:rPr lang="nl-NL" dirty="0"/>
              <a:t> trimester</a:t>
            </a:r>
          </a:p>
          <a:p>
            <a:pPr lvl="1"/>
            <a:r>
              <a:rPr lang="nl-NL" dirty="0"/>
              <a:t>Voor </a:t>
            </a:r>
            <a:r>
              <a:rPr lang="nl-NL" dirty="0" err="1"/>
              <a:t>zwangeren</a:t>
            </a:r>
            <a:r>
              <a:rPr lang="nl-NL" dirty="0"/>
              <a:t> jonger dan 16 jaar geldt: toestemming van de ouders is vereist, geen toestemming betekent geen deelname aan het eerste trimester SEO.</a:t>
            </a:r>
          </a:p>
          <a:p>
            <a:pPr lvl="1"/>
            <a:r>
              <a:rPr lang="nl-NL" dirty="0"/>
              <a:t>Afwijkende NIPT</a:t>
            </a:r>
          </a:p>
          <a:p>
            <a:r>
              <a:rPr lang="nl-NL" dirty="0"/>
              <a:t>Wanneer:</a:t>
            </a:r>
          </a:p>
          <a:p>
            <a:pPr lvl="1"/>
            <a:r>
              <a:rPr lang="nl-NL" dirty="0"/>
              <a:t>12w3d – 14w3d</a:t>
            </a:r>
          </a:p>
          <a:p>
            <a:pPr marL="0" indent="0">
              <a:buNone/>
            </a:pPr>
            <a:endParaRPr lang="nl-NL" dirty="0"/>
          </a:p>
        </p:txBody>
      </p:sp>
    </p:spTree>
    <p:extLst>
      <p:ext uri="{BB962C8B-B14F-4D97-AF65-F5344CB8AC3E}">
        <p14:creationId xmlns:p14="http://schemas.microsoft.com/office/powerpoint/2010/main" val="355338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anim calcmode="lin" valueType="num">
                                      <p:cBhvr>
                                        <p:cTn id="3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1000"/>
                                        <p:tgtEl>
                                          <p:spTgt spid="3">
                                            <p:txEl>
                                              <p:pRg st="8" end="8"/>
                                            </p:txEl>
                                          </p:spTgt>
                                        </p:tgtEl>
                                      </p:cBhvr>
                                    </p:animEffect>
                                    <p:anim calcmode="lin" valueType="num">
                                      <p:cBhvr>
                                        <p:cTn id="3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34646A-F2B1-4443-8364-DAE21EABD33F}"/>
              </a:ext>
            </a:extLst>
          </p:cNvPr>
          <p:cNvSpPr>
            <a:spLocks noGrp="1"/>
          </p:cNvSpPr>
          <p:nvPr>
            <p:ph type="title"/>
          </p:nvPr>
        </p:nvSpPr>
        <p:spPr/>
        <p:txBody>
          <a:bodyPr/>
          <a:lstStyle/>
          <a:p>
            <a:r>
              <a:rPr lang="nl-NL" dirty="0"/>
              <a:t>Detectiegraad ETSEO</a:t>
            </a:r>
          </a:p>
        </p:txBody>
      </p:sp>
      <p:graphicFrame>
        <p:nvGraphicFramePr>
          <p:cNvPr id="4" name="Tabel 4">
            <a:extLst>
              <a:ext uri="{FF2B5EF4-FFF2-40B4-BE49-F238E27FC236}">
                <a16:creationId xmlns:a16="http://schemas.microsoft.com/office/drawing/2014/main" id="{91229D56-FF44-4A4B-96E2-0717BF11E852}"/>
              </a:ext>
            </a:extLst>
          </p:cNvPr>
          <p:cNvGraphicFramePr>
            <a:graphicFrameLocks noGrp="1"/>
          </p:cNvGraphicFramePr>
          <p:nvPr>
            <p:ph idx="1"/>
            <p:extLst>
              <p:ext uri="{D42A27DB-BD31-4B8C-83A1-F6EECF244321}">
                <p14:modId xmlns:p14="http://schemas.microsoft.com/office/powerpoint/2010/main" val="1371249271"/>
              </p:ext>
            </p:extLst>
          </p:nvPr>
        </p:nvGraphicFramePr>
        <p:xfrm>
          <a:off x="646111" y="1535949"/>
          <a:ext cx="11068050" cy="4302798"/>
        </p:xfrm>
        <a:graphic>
          <a:graphicData uri="http://schemas.openxmlformats.org/drawingml/2006/table">
            <a:tbl>
              <a:tblPr firstRow="1" bandRow="1">
                <a:tableStyleId>{5C22544A-7EE6-4342-B048-85BDC9FD1C3A}</a:tableStyleId>
              </a:tblPr>
              <a:tblGrid>
                <a:gridCol w="2530049">
                  <a:extLst>
                    <a:ext uri="{9D8B030D-6E8A-4147-A177-3AD203B41FA5}">
                      <a16:colId xmlns:a16="http://schemas.microsoft.com/office/drawing/2014/main" val="3141629190"/>
                    </a:ext>
                  </a:extLst>
                </a:gridCol>
                <a:gridCol w="8538001">
                  <a:extLst>
                    <a:ext uri="{9D8B030D-6E8A-4147-A177-3AD203B41FA5}">
                      <a16:colId xmlns:a16="http://schemas.microsoft.com/office/drawing/2014/main" val="2959814990"/>
                    </a:ext>
                  </a:extLst>
                </a:gridCol>
              </a:tblGrid>
              <a:tr h="480659">
                <a:tc>
                  <a:txBody>
                    <a:bodyPr/>
                    <a:lstStyle/>
                    <a:p>
                      <a:r>
                        <a:rPr lang="nl-NL" dirty="0"/>
                        <a:t>detectiegraad</a:t>
                      </a:r>
                    </a:p>
                  </a:txBody>
                  <a:tcPr>
                    <a:solidFill>
                      <a:srgbClr val="0070C0"/>
                    </a:solidFill>
                  </a:tcPr>
                </a:tc>
                <a:tc>
                  <a:txBody>
                    <a:bodyPr/>
                    <a:lstStyle/>
                    <a:p>
                      <a:r>
                        <a:rPr lang="nl-NL" dirty="0"/>
                        <a:t>structuren</a:t>
                      </a:r>
                    </a:p>
                  </a:txBody>
                  <a:tcPr>
                    <a:solidFill>
                      <a:srgbClr val="0070C0"/>
                    </a:solidFill>
                  </a:tcPr>
                </a:tc>
                <a:extLst>
                  <a:ext uri="{0D108BD9-81ED-4DB2-BD59-A6C34878D82A}">
                    <a16:rowId xmlns:a16="http://schemas.microsoft.com/office/drawing/2014/main" val="80143136"/>
                  </a:ext>
                </a:extLst>
              </a:tr>
              <a:tr h="1831492">
                <a:tc>
                  <a:txBody>
                    <a:bodyPr/>
                    <a:lstStyle/>
                    <a:p>
                      <a:r>
                        <a:rPr lang="nl-NL" dirty="0"/>
                        <a:t>60-100</a:t>
                      </a:r>
                    </a:p>
                  </a:txBody>
                  <a:tcPr>
                    <a:solidFill>
                      <a:schemeClr val="accent4"/>
                    </a:solidFill>
                  </a:tcPr>
                </a:tc>
                <a:tc>
                  <a:txBody>
                    <a:bodyPr/>
                    <a:lstStyle/>
                    <a:p>
                      <a:r>
                        <a:rPr lang="nl-NL" dirty="0" err="1"/>
                        <a:t>Holoprosencephalie</a:t>
                      </a:r>
                      <a:r>
                        <a:rPr lang="nl-NL" dirty="0"/>
                        <a:t> (100%)</a:t>
                      </a:r>
                    </a:p>
                    <a:p>
                      <a:r>
                        <a:rPr lang="nl-NL" dirty="0"/>
                        <a:t>Thoracale of abdominale sluitingsdefecten (100%)</a:t>
                      </a:r>
                    </a:p>
                    <a:p>
                      <a:r>
                        <a:rPr lang="nl-NL" dirty="0" err="1"/>
                        <a:t>Monoventriculair</a:t>
                      </a:r>
                      <a:r>
                        <a:rPr lang="nl-NL" dirty="0"/>
                        <a:t> hart (95%)</a:t>
                      </a:r>
                    </a:p>
                    <a:p>
                      <a:r>
                        <a:rPr lang="nl-NL" dirty="0"/>
                        <a:t>Neurale buis defecten (80%)</a:t>
                      </a:r>
                    </a:p>
                    <a:p>
                      <a:r>
                        <a:rPr lang="nl-NL" dirty="0"/>
                        <a:t>LUTO, ‘’</a:t>
                      </a:r>
                      <a:r>
                        <a:rPr lang="nl-NL" dirty="0" err="1"/>
                        <a:t>lower</a:t>
                      </a:r>
                      <a:r>
                        <a:rPr lang="nl-NL" dirty="0"/>
                        <a:t> </a:t>
                      </a:r>
                      <a:r>
                        <a:rPr lang="nl-NL" dirty="0" err="1"/>
                        <a:t>urinary</a:t>
                      </a:r>
                      <a:r>
                        <a:rPr lang="nl-NL" dirty="0"/>
                        <a:t> </a:t>
                      </a:r>
                      <a:r>
                        <a:rPr lang="nl-NL" dirty="0" err="1"/>
                        <a:t>tract</a:t>
                      </a:r>
                      <a:r>
                        <a:rPr lang="nl-NL" dirty="0"/>
                        <a:t> </a:t>
                      </a:r>
                      <a:r>
                        <a:rPr lang="nl-NL" dirty="0" err="1"/>
                        <a:t>obstruction</a:t>
                      </a:r>
                      <a:r>
                        <a:rPr lang="nl-NL" dirty="0"/>
                        <a:t>’’ (71%)  </a:t>
                      </a:r>
                      <a:r>
                        <a:rPr lang="nl-NL" dirty="0">
                          <a:sym typeface="Wingdings" panose="05000000000000000000" pitchFamily="2" charset="2"/>
                        </a:rPr>
                        <a:t>megablaas</a:t>
                      </a:r>
                      <a:endParaRPr lang="nl-NL" dirty="0"/>
                    </a:p>
                    <a:p>
                      <a:r>
                        <a:rPr lang="nl-NL" dirty="0"/>
                        <a:t>Letale skeletafwijking (71%)</a:t>
                      </a:r>
                    </a:p>
                  </a:txBody>
                  <a:tcPr>
                    <a:solidFill>
                      <a:schemeClr val="accent4">
                        <a:lumMod val="60000"/>
                        <a:lumOff val="40000"/>
                      </a:schemeClr>
                    </a:solidFill>
                  </a:tcPr>
                </a:tc>
                <a:extLst>
                  <a:ext uri="{0D108BD9-81ED-4DB2-BD59-A6C34878D82A}">
                    <a16:rowId xmlns:a16="http://schemas.microsoft.com/office/drawing/2014/main" val="3827039460"/>
                  </a:ext>
                </a:extLst>
              </a:tr>
              <a:tr h="819678">
                <a:tc>
                  <a:txBody>
                    <a:bodyPr/>
                    <a:lstStyle/>
                    <a:p>
                      <a:r>
                        <a:rPr lang="nl-NL" dirty="0"/>
                        <a:t>30-60</a:t>
                      </a:r>
                    </a:p>
                  </a:txBody>
                  <a:tcPr>
                    <a:solidFill>
                      <a:srgbClr val="FFC000"/>
                    </a:solidFill>
                  </a:tcPr>
                </a:tc>
                <a:tc>
                  <a:txBody>
                    <a:bodyPr/>
                    <a:lstStyle/>
                    <a:p>
                      <a:r>
                        <a:rPr lang="nl-NL" dirty="0" err="1"/>
                        <a:t>Polydactylie</a:t>
                      </a:r>
                      <a:r>
                        <a:rPr lang="nl-NL" dirty="0"/>
                        <a:t> (42%)  </a:t>
                      </a:r>
                    </a:p>
                    <a:p>
                      <a:r>
                        <a:rPr lang="nl-NL" dirty="0"/>
                        <a:t>Multipele congenitale afwijkingen</a:t>
                      </a:r>
                    </a:p>
                  </a:txBody>
                  <a:tcPr>
                    <a:solidFill>
                      <a:schemeClr val="accent3">
                        <a:lumMod val="40000"/>
                        <a:lumOff val="60000"/>
                      </a:schemeClr>
                    </a:solidFill>
                  </a:tcPr>
                </a:tc>
                <a:extLst>
                  <a:ext uri="{0D108BD9-81ED-4DB2-BD59-A6C34878D82A}">
                    <a16:rowId xmlns:a16="http://schemas.microsoft.com/office/drawing/2014/main" val="326103857"/>
                  </a:ext>
                </a:extLst>
              </a:tr>
              <a:tr h="1170969">
                <a:tc>
                  <a:txBody>
                    <a:bodyPr/>
                    <a:lstStyle/>
                    <a:p>
                      <a:r>
                        <a:rPr lang="nl-NL" dirty="0"/>
                        <a:t>0-30</a:t>
                      </a:r>
                    </a:p>
                  </a:txBody>
                  <a:tcPr>
                    <a:solidFill>
                      <a:srgbClr val="FF0000"/>
                    </a:solidFill>
                  </a:tcPr>
                </a:tc>
                <a:tc>
                  <a:txBody>
                    <a:bodyPr/>
                    <a:lstStyle/>
                    <a:p>
                      <a:r>
                        <a:rPr lang="nl-NL" dirty="0"/>
                        <a:t>Hersenen (12%) Aangezicht (18%) Longen (10%) Overige nierafwijkingen (1%) Overige skeletafwijkingen (21%) Gastro-intestinale afwijkingen (8%) Overige hartafwijkingen (19%)</a:t>
                      </a:r>
                    </a:p>
                  </a:txBody>
                  <a:tcPr>
                    <a:solidFill>
                      <a:srgbClr val="FDA495"/>
                    </a:solidFill>
                  </a:tcPr>
                </a:tc>
                <a:extLst>
                  <a:ext uri="{0D108BD9-81ED-4DB2-BD59-A6C34878D82A}">
                    <a16:rowId xmlns:a16="http://schemas.microsoft.com/office/drawing/2014/main" val="3218153271"/>
                  </a:ext>
                </a:extLst>
              </a:tr>
            </a:tbl>
          </a:graphicData>
        </a:graphic>
      </p:graphicFrame>
    </p:spTree>
    <p:extLst>
      <p:ext uri="{BB962C8B-B14F-4D97-AF65-F5344CB8AC3E}">
        <p14:creationId xmlns:p14="http://schemas.microsoft.com/office/powerpoint/2010/main" val="645552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97DA7FC2-7FEE-CA65-5301-10689E6F4E32}"/>
              </a:ext>
            </a:extLst>
          </p:cNvPr>
          <p:cNvSpPr txBox="1"/>
          <p:nvPr/>
        </p:nvSpPr>
        <p:spPr>
          <a:xfrm>
            <a:off x="1309255" y="1309255"/>
            <a:ext cx="9590809" cy="2585323"/>
          </a:xfrm>
          <a:prstGeom prst="rect">
            <a:avLst/>
          </a:prstGeom>
          <a:noFill/>
        </p:spPr>
        <p:txBody>
          <a:bodyPr wrap="square">
            <a:spAutoFit/>
          </a:bodyPr>
          <a:lstStyle/>
          <a:p>
            <a:r>
              <a:rPr lang="nl-NL" sz="5400" dirty="0">
                <a:solidFill>
                  <a:schemeClr val="bg2">
                    <a:lumMod val="40000"/>
                    <a:lumOff val="60000"/>
                  </a:schemeClr>
                </a:solidFill>
              </a:rPr>
              <a:t>Bedankt voor de interesse in 							</a:t>
            </a:r>
          </a:p>
          <a:p>
            <a:r>
              <a:rPr lang="nl-NL" sz="5400" dirty="0">
                <a:solidFill>
                  <a:schemeClr val="bg2">
                    <a:lumMod val="40000"/>
                    <a:lumOff val="60000"/>
                  </a:schemeClr>
                </a:solidFill>
              </a:rPr>
              <a:t>					deze training</a:t>
            </a:r>
          </a:p>
        </p:txBody>
      </p:sp>
    </p:spTree>
    <p:extLst>
      <p:ext uri="{BB962C8B-B14F-4D97-AF65-F5344CB8AC3E}">
        <p14:creationId xmlns:p14="http://schemas.microsoft.com/office/powerpoint/2010/main" val="227743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29CF9C-9A6B-4F81-851B-557723A71EC3}"/>
              </a:ext>
            </a:extLst>
          </p:cNvPr>
          <p:cNvSpPr>
            <a:spLocks noGrp="1"/>
          </p:cNvSpPr>
          <p:nvPr>
            <p:ph type="title"/>
          </p:nvPr>
        </p:nvSpPr>
        <p:spPr/>
        <p:txBody>
          <a:bodyPr/>
          <a:lstStyle/>
          <a:p>
            <a:r>
              <a:rPr lang="nl-NL" dirty="0"/>
              <a:t>Prenatale screening</a:t>
            </a:r>
          </a:p>
        </p:txBody>
      </p:sp>
      <p:sp>
        <p:nvSpPr>
          <p:cNvPr id="3" name="Tijdelijke aanduiding voor inhoud 2">
            <a:extLst>
              <a:ext uri="{FF2B5EF4-FFF2-40B4-BE49-F238E27FC236}">
                <a16:creationId xmlns:a16="http://schemas.microsoft.com/office/drawing/2014/main" id="{F00A624A-0D6D-4F26-9329-2D2CB7ADF7FD}"/>
              </a:ext>
            </a:extLst>
          </p:cNvPr>
          <p:cNvSpPr>
            <a:spLocks noGrp="1"/>
          </p:cNvSpPr>
          <p:nvPr>
            <p:ph idx="1"/>
          </p:nvPr>
        </p:nvSpPr>
        <p:spPr/>
        <p:txBody>
          <a:bodyPr/>
          <a:lstStyle/>
          <a:p>
            <a:r>
              <a:rPr lang="nl-NL" dirty="0"/>
              <a:t>Definitie:</a:t>
            </a:r>
          </a:p>
          <a:p>
            <a:r>
              <a:rPr lang="nl-NL" dirty="0"/>
              <a:t>Bij screening, of bevolkingsonderzoek, krijgen mensen </a:t>
            </a:r>
            <a:r>
              <a:rPr lang="nl-NL" b="1" i="1" dirty="0"/>
              <a:t>ongevraagd</a:t>
            </a:r>
            <a:r>
              <a:rPr lang="nl-NL" dirty="0"/>
              <a:t> medisch onderzoek aangeboden zonder dat ze gezondheidsklachten hebben.</a:t>
            </a:r>
          </a:p>
          <a:p>
            <a:r>
              <a:rPr lang="nl-NL" dirty="0"/>
              <a:t>Screening valt onder de </a:t>
            </a:r>
            <a:r>
              <a:rPr lang="nl-NL" b="1" i="1" dirty="0"/>
              <a:t>Wet op het bevolkingsonderzoek </a:t>
            </a:r>
            <a:r>
              <a:rPr lang="nl-NL" dirty="0"/>
              <a:t>omdat er onderzoek wordt aangeboden voor ernstige ziekten of afwijkingen waarvoor geen behandeling mogelijk is.</a:t>
            </a:r>
          </a:p>
        </p:txBody>
      </p:sp>
    </p:spTree>
    <p:extLst>
      <p:ext uri="{BB962C8B-B14F-4D97-AF65-F5344CB8AC3E}">
        <p14:creationId xmlns:p14="http://schemas.microsoft.com/office/powerpoint/2010/main" val="1004702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8E2756-5463-43B8-BFD1-EDC90B79680B}"/>
              </a:ext>
            </a:extLst>
          </p:cNvPr>
          <p:cNvSpPr>
            <a:spLocks noGrp="1"/>
          </p:cNvSpPr>
          <p:nvPr>
            <p:ph type="title"/>
          </p:nvPr>
        </p:nvSpPr>
        <p:spPr/>
        <p:txBody>
          <a:bodyPr/>
          <a:lstStyle/>
          <a:p>
            <a:r>
              <a:rPr lang="nl-NL" dirty="0"/>
              <a:t>Prenatale screening</a:t>
            </a:r>
          </a:p>
        </p:txBody>
      </p:sp>
      <p:sp>
        <p:nvSpPr>
          <p:cNvPr id="3" name="Tijdelijke aanduiding voor inhoud 2">
            <a:extLst>
              <a:ext uri="{FF2B5EF4-FFF2-40B4-BE49-F238E27FC236}">
                <a16:creationId xmlns:a16="http://schemas.microsoft.com/office/drawing/2014/main" id="{1002A875-41FF-4D0D-949A-443FF06F05EB}"/>
              </a:ext>
            </a:extLst>
          </p:cNvPr>
          <p:cNvSpPr>
            <a:spLocks noGrp="1"/>
          </p:cNvSpPr>
          <p:nvPr>
            <p:ph idx="1"/>
          </p:nvPr>
        </p:nvSpPr>
        <p:spPr/>
        <p:txBody>
          <a:bodyPr/>
          <a:lstStyle/>
          <a:p>
            <a:pPr marL="0" indent="0">
              <a:buNone/>
            </a:pPr>
            <a:r>
              <a:rPr lang="nl-NL" dirty="0"/>
              <a:t>Doel:</a:t>
            </a:r>
          </a:p>
          <a:p>
            <a:r>
              <a:rPr lang="nl-NL" dirty="0"/>
              <a:t>Het doel van prenatale screening is om </a:t>
            </a:r>
            <a:r>
              <a:rPr lang="nl-NL" dirty="0" err="1"/>
              <a:t>zwangeren</a:t>
            </a:r>
            <a:r>
              <a:rPr lang="nl-NL" dirty="0"/>
              <a:t> die dit op prijs stellen, tijdig te informeren over de eventuele aanwezigheid van één of meer aandoeningen.</a:t>
            </a:r>
          </a:p>
          <a:p>
            <a:pPr marL="0" indent="0">
              <a:buNone/>
            </a:pPr>
            <a:r>
              <a:rPr lang="nl-NL" dirty="0"/>
              <a:t>Handelingsopties:</a:t>
            </a:r>
          </a:p>
          <a:p>
            <a:r>
              <a:rPr lang="nl-NL" dirty="0"/>
              <a:t>Zich voorbereiden op een kind met een aangeboren aandoening of afwijking</a:t>
            </a:r>
          </a:p>
          <a:p>
            <a:r>
              <a:rPr lang="nl-NL" dirty="0"/>
              <a:t>Het optimaliseren van de verloskundige zorg tijdens de bevalling</a:t>
            </a:r>
          </a:p>
          <a:p>
            <a:r>
              <a:rPr lang="nl-NL" dirty="0"/>
              <a:t>Een voortijdige beëindiging van de zwangerschap</a:t>
            </a:r>
          </a:p>
        </p:txBody>
      </p:sp>
    </p:spTree>
    <p:extLst>
      <p:ext uri="{BB962C8B-B14F-4D97-AF65-F5344CB8AC3E}">
        <p14:creationId xmlns:p14="http://schemas.microsoft.com/office/powerpoint/2010/main" val="3079079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0BA549-60F2-45FD-BF5A-343DA4142B5B}"/>
              </a:ext>
            </a:extLst>
          </p:cNvPr>
          <p:cNvSpPr>
            <a:spLocks noGrp="1"/>
          </p:cNvSpPr>
          <p:nvPr>
            <p:ph type="title"/>
          </p:nvPr>
        </p:nvSpPr>
        <p:spPr/>
        <p:txBody>
          <a:bodyPr/>
          <a:lstStyle/>
          <a:p>
            <a:r>
              <a:rPr lang="nl-NL" dirty="0"/>
              <a:t>Counseling</a:t>
            </a:r>
          </a:p>
        </p:txBody>
      </p:sp>
      <p:sp>
        <p:nvSpPr>
          <p:cNvPr id="3" name="Tijdelijke aanduiding voor inhoud 2">
            <a:extLst>
              <a:ext uri="{FF2B5EF4-FFF2-40B4-BE49-F238E27FC236}">
                <a16:creationId xmlns:a16="http://schemas.microsoft.com/office/drawing/2014/main" id="{B0DFA9F0-407A-4B49-82E0-104FB31F09FA}"/>
              </a:ext>
            </a:extLst>
          </p:cNvPr>
          <p:cNvSpPr>
            <a:spLocks noGrp="1"/>
          </p:cNvSpPr>
          <p:nvPr>
            <p:ph idx="1"/>
          </p:nvPr>
        </p:nvSpPr>
        <p:spPr>
          <a:xfrm>
            <a:off x="838200" y="1825624"/>
            <a:ext cx="10515600" cy="4860925"/>
          </a:xfrm>
        </p:spPr>
        <p:txBody>
          <a:bodyPr>
            <a:normAutofit/>
          </a:bodyPr>
          <a:lstStyle/>
          <a:p>
            <a:r>
              <a:rPr lang="nl-NL" dirty="0"/>
              <a:t>De zwangere krijgt in alle stadia van dit traject de informatie die ze nodig heeft om een weloverwogen beslissing te nemen. Desgewenst krijgt ze ook ondersteuning bij het verwerken van de informatie zodat ze een </a:t>
            </a:r>
            <a:r>
              <a:rPr lang="nl-NL" b="1" i="1" dirty="0"/>
              <a:t>geïnformeerde keuze</a:t>
            </a:r>
            <a:r>
              <a:rPr lang="nl-NL" i="1" dirty="0"/>
              <a:t> </a:t>
            </a:r>
            <a:r>
              <a:rPr lang="nl-NL" dirty="0"/>
              <a:t>kan maken.</a:t>
            </a:r>
          </a:p>
          <a:p>
            <a:endParaRPr lang="nl-NL" dirty="0"/>
          </a:p>
          <a:p>
            <a:r>
              <a:rPr lang="nl-NL" dirty="0"/>
              <a:t>De screening op down-, </a:t>
            </a:r>
            <a:r>
              <a:rPr lang="nl-NL" dirty="0" err="1"/>
              <a:t>edwards</a:t>
            </a:r>
            <a:r>
              <a:rPr lang="nl-NL" dirty="0"/>
              <a:t>- en </a:t>
            </a:r>
            <a:r>
              <a:rPr lang="nl-NL" dirty="0" err="1"/>
              <a:t>patausyndroom</a:t>
            </a:r>
            <a:r>
              <a:rPr lang="nl-NL" dirty="0"/>
              <a:t> en het structureel echoscopisch onderzoek (ETSEO en TTSEO) zijn </a:t>
            </a:r>
            <a:r>
              <a:rPr lang="nl-NL" b="1" i="1" dirty="0"/>
              <a:t>geen routine</a:t>
            </a:r>
            <a:r>
              <a:rPr lang="nl-NL" b="1" dirty="0"/>
              <a:t> </a:t>
            </a:r>
            <a:r>
              <a:rPr lang="nl-NL" dirty="0"/>
              <a:t>onderzoeken. </a:t>
            </a:r>
            <a:r>
              <a:rPr lang="nl-NL" dirty="0" err="1"/>
              <a:t>Zwangeren</a:t>
            </a:r>
            <a:r>
              <a:rPr lang="nl-NL" dirty="0"/>
              <a:t> moeten in elk stadium van het screeningsprogramma een goed geïnformeerde keuze kunnen maken.</a:t>
            </a:r>
          </a:p>
          <a:p>
            <a:endParaRPr lang="nl-NL" dirty="0"/>
          </a:p>
          <a:p>
            <a:pPr marL="0" indent="0" algn="ctr">
              <a:buNone/>
            </a:pPr>
            <a:r>
              <a:rPr lang="nl-NL" dirty="0"/>
              <a:t>Dit is vastgelegd in de Wet op de geneeskundige behandelingsovereenkomst (WGBO)</a:t>
            </a:r>
          </a:p>
        </p:txBody>
      </p:sp>
    </p:spTree>
    <p:extLst>
      <p:ext uri="{BB962C8B-B14F-4D97-AF65-F5344CB8AC3E}">
        <p14:creationId xmlns:p14="http://schemas.microsoft.com/office/powerpoint/2010/main" val="687129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A3DCA2-6D24-4E4C-A5C1-ADF8A3AD7C27}"/>
              </a:ext>
            </a:extLst>
          </p:cNvPr>
          <p:cNvSpPr>
            <a:spLocks noGrp="1"/>
          </p:cNvSpPr>
          <p:nvPr>
            <p:ph type="title"/>
          </p:nvPr>
        </p:nvSpPr>
        <p:spPr>
          <a:xfrm>
            <a:off x="839788" y="365126"/>
            <a:ext cx="10515600" cy="518278"/>
          </a:xfrm>
        </p:spPr>
        <p:txBody>
          <a:bodyPr>
            <a:normAutofit fontScale="90000"/>
          </a:bodyPr>
          <a:lstStyle/>
          <a:p>
            <a:r>
              <a:rPr lang="nl-NL" dirty="0"/>
              <a:t>Verschil prenatale screening en diagnostiek</a:t>
            </a:r>
          </a:p>
        </p:txBody>
      </p:sp>
      <p:sp>
        <p:nvSpPr>
          <p:cNvPr id="5" name="Tijdelijke aanduiding voor tekst 4">
            <a:extLst>
              <a:ext uri="{FF2B5EF4-FFF2-40B4-BE49-F238E27FC236}">
                <a16:creationId xmlns:a16="http://schemas.microsoft.com/office/drawing/2014/main" id="{712C9176-2D6A-4C9B-81E7-4240B4D742C4}"/>
              </a:ext>
            </a:extLst>
          </p:cNvPr>
          <p:cNvSpPr>
            <a:spLocks noGrp="1"/>
          </p:cNvSpPr>
          <p:nvPr>
            <p:ph type="body" idx="1"/>
          </p:nvPr>
        </p:nvSpPr>
        <p:spPr>
          <a:xfrm>
            <a:off x="836612" y="1290692"/>
            <a:ext cx="5157787" cy="518278"/>
          </a:xfrm>
        </p:spPr>
        <p:txBody>
          <a:bodyPr/>
          <a:lstStyle/>
          <a:p>
            <a:r>
              <a:rPr lang="nl-NL" dirty="0"/>
              <a:t>Prenatale screening</a:t>
            </a:r>
          </a:p>
        </p:txBody>
      </p:sp>
      <p:sp>
        <p:nvSpPr>
          <p:cNvPr id="6" name="Tijdelijke aanduiding voor inhoud 5">
            <a:extLst>
              <a:ext uri="{FF2B5EF4-FFF2-40B4-BE49-F238E27FC236}">
                <a16:creationId xmlns:a16="http://schemas.microsoft.com/office/drawing/2014/main" id="{2AC1C783-2DEB-4575-965C-8B8107609433}"/>
              </a:ext>
            </a:extLst>
          </p:cNvPr>
          <p:cNvSpPr>
            <a:spLocks noGrp="1"/>
          </p:cNvSpPr>
          <p:nvPr>
            <p:ph sz="half" idx="2"/>
          </p:nvPr>
        </p:nvSpPr>
        <p:spPr>
          <a:xfrm>
            <a:off x="630238" y="2026081"/>
            <a:ext cx="5157787" cy="4639832"/>
          </a:xfrm>
        </p:spPr>
        <p:txBody>
          <a:bodyPr>
            <a:normAutofit/>
          </a:bodyPr>
          <a:lstStyle/>
          <a:p>
            <a:r>
              <a:rPr lang="nl-NL" dirty="0"/>
              <a:t>Vermoeden van de aanwezigheid van aandoeningen of afwijkingen</a:t>
            </a:r>
          </a:p>
          <a:p>
            <a:r>
              <a:rPr lang="nl-NL" dirty="0"/>
              <a:t>Geeft geen zekerheid</a:t>
            </a:r>
          </a:p>
          <a:p>
            <a:r>
              <a:rPr lang="nl-NL" dirty="0"/>
              <a:t>Geeft zowel fout-positieve als fout-negatieve uitslagen</a:t>
            </a:r>
          </a:p>
          <a:p>
            <a:r>
              <a:rPr lang="nl-NL" dirty="0"/>
              <a:t>Selecteert </a:t>
            </a:r>
            <a:r>
              <a:rPr lang="nl-NL" dirty="0" err="1"/>
              <a:t>zwangeren</a:t>
            </a:r>
            <a:r>
              <a:rPr lang="nl-NL" dirty="0"/>
              <a:t> die een indicatie hebben voor vervolgonderzoek</a:t>
            </a:r>
          </a:p>
          <a:p>
            <a:r>
              <a:rPr lang="nl-NL" dirty="0"/>
              <a:t>Kan nevenbevindingen geven, waar de screeningstest niet primair op was gericht</a:t>
            </a:r>
          </a:p>
          <a:p>
            <a:r>
              <a:rPr lang="nl-NL" dirty="0"/>
              <a:t>Komt iedereen voor in aanmerking</a:t>
            </a:r>
          </a:p>
          <a:p>
            <a:endParaRPr lang="nl-NL" dirty="0"/>
          </a:p>
        </p:txBody>
      </p:sp>
      <p:sp>
        <p:nvSpPr>
          <p:cNvPr id="7" name="Tijdelijke aanduiding voor tekst 6">
            <a:extLst>
              <a:ext uri="{FF2B5EF4-FFF2-40B4-BE49-F238E27FC236}">
                <a16:creationId xmlns:a16="http://schemas.microsoft.com/office/drawing/2014/main" id="{22676A8A-F276-4D18-AFFB-48F94DEADF7C}"/>
              </a:ext>
            </a:extLst>
          </p:cNvPr>
          <p:cNvSpPr>
            <a:spLocks noGrp="1"/>
          </p:cNvSpPr>
          <p:nvPr>
            <p:ph type="body" sz="quarter" idx="3"/>
          </p:nvPr>
        </p:nvSpPr>
        <p:spPr>
          <a:xfrm>
            <a:off x="6197603" y="1290691"/>
            <a:ext cx="5183188" cy="518279"/>
          </a:xfrm>
        </p:spPr>
        <p:txBody>
          <a:bodyPr/>
          <a:lstStyle/>
          <a:p>
            <a:r>
              <a:rPr lang="nl-NL" dirty="0"/>
              <a:t>Prenatale diagnostiek</a:t>
            </a:r>
          </a:p>
        </p:txBody>
      </p:sp>
      <p:sp>
        <p:nvSpPr>
          <p:cNvPr id="8" name="Tijdelijke aanduiding voor inhoud 7">
            <a:extLst>
              <a:ext uri="{FF2B5EF4-FFF2-40B4-BE49-F238E27FC236}">
                <a16:creationId xmlns:a16="http://schemas.microsoft.com/office/drawing/2014/main" id="{85AFF168-4F63-48BE-B204-DF37058A14A3}"/>
              </a:ext>
            </a:extLst>
          </p:cNvPr>
          <p:cNvSpPr>
            <a:spLocks noGrp="1"/>
          </p:cNvSpPr>
          <p:nvPr>
            <p:ph sz="quarter" idx="4"/>
          </p:nvPr>
        </p:nvSpPr>
        <p:spPr>
          <a:xfrm>
            <a:off x="6143623" y="1401682"/>
            <a:ext cx="5183188" cy="4639832"/>
          </a:xfrm>
        </p:spPr>
        <p:txBody>
          <a:bodyPr>
            <a:normAutofit/>
          </a:bodyPr>
          <a:lstStyle/>
          <a:p>
            <a:endParaRPr lang="nl-NL" dirty="0"/>
          </a:p>
          <a:p>
            <a:endParaRPr lang="nl-NL" dirty="0"/>
          </a:p>
          <a:p>
            <a:r>
              <a:rPr lang="nl-NL" dirty="0"/>
              <a:t>Geeft (meer of zoveel mogelijke) zekerheid</a:t>
            </a:r>
          </a:p>
          <a:p>
            <a:r>
              <a:rPr lang="nl-NL" dirty="0"/>
              <a:t>Gaat soms gepaard met negatieve bijeffecten, zoals een licht toegenomen miskraamrisico bij invasieve prenatale diagnostiek</a:t>
            </a:r>
          </a:p>
          <a:p>
            <a:r>
              <a:rPr lang="nl-NL" dirty="0"/>
              <a:t>Kan onverwachte nevenbevindingen geven</a:t>
            </a:r>
          </a:p>
          <a:p>
            <a:r>
              <a:rPr lang="nl-NL" dirty="0"/>
              <a:t>Alleen bij een belaste anamnese of na een ongunstige uitslag</a:t>
            </a:r>
          </a:p>
          <a:p>
            <a:endParaRPr lang="nl-NL" dirty="0"/>
          </a:p>
          <a:p>
            <a:pPr marL="0" indent="0">
              <a:buNone/>
            </a:pPr>
            <a:endParaRPr lang="nl-NL" dirty="0"/>
          </a:p>
        </p:txBody>
      </p:sp>
    </p:spTree>
    <p:extLst>
      <p:ext uri="{BB962C8B-B14F-4D97-AF65-F5344CB8AC3E}">
        <p14:creationId xmlns:p14="http://schemas.microsoft.com/office/powerpoint/2010/main" val="1268204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FF816E-C63D-46D7-A344-66B6CA4C4152}"/>
              </a:ext>
            </a:extLst>
          </p:cNvPr>
          <p:cNvSpPr>
            <a:spLocks noGrp="1"/>
          </p:cNvSpPr>
          <p:nvPr>
            <p:ph type="title"/>
          </p:nvPr>
        </p:nvSpPr>
        <p:spPr>
          <a:xfrm>
            <a:off x="838200" y="170482"/>
            <a:ext cx="10515600" cy="1022888"/>
          </a:xfrm>
        </p:spPr>
        <p:txBody>
          <a:bodyPr/>
          <a:lstStyle/>
          <a:p>
            <a:r>
              <a:rPr lang="nl-NL" dirty="0"/>
              <a:t>De geïnformeerde keuze</a:t>
            </a:r>
          </a:p>
        </p:txBody>
      </p:sp>
      <p:sp>
        <p:nvSpPr>
          <p:cNvPr id="3" name="Tijdelijke aanduiding voor inhoud 2">
            <a:extLst>
              <a:ext uri="{FF2B5EF4-FFF2-40B4-BE49-F238E27FC236}">
                <a16:creationId xmlns:a16="http://schemas.microsoft.com/office/drawing/2014/main" id="{DDB0C1DB-365B-4BB2-BC9E-036FF4AA71CC}"/>
              </a:ext>
            </a:extLst>
          </p:cNvPr>
          <p:cNvSpPr>
            <a:spLocks noGrp="1"/>
          </p:cNvSpPr>
          <p:nvPr>
            <p:ph idx="1"/>
          </p:nvPr>
        </p:nvSpPr>
        <p:spPr>
          <a:xfrm>
            <a:off x="838200" y="1193370"/>
            <a:ext cx="10515600" cy="5096359"/>
          </a:xfrm>
        </p:spPr>
        <p:txBody>
          <a:bodyPr>
            <a:normAutofit/>
          </a:bodyPr>
          <a:lstStyle/>
          <a:p>
            <a:r>
              <a:rPr lang="nl-NL" dirty="0"/>
              <a:t>Is gebaseerd op relevante en juiste kennis</a:t>
            </a:r>
          </a:p>
          <a:p>
            <a:r>
              <a:rPr lang="nl-NL" dirty="0"/>
              <a:t>Komt overeen met de normen en waarden van de zwangere</a:t>
            </a:r>
          </a:p>
          <a:p>
            <a:r>
              <a:rPr lang="nl-NL" dirty="0"/>
              <a:t>Wordt gemaakt en uitgevoerd met deze normen en waarden</a:t>
            </a:r>
          </a:p>
          <a:p>
            <a:pPr marL="0" indent="0">
              <a:buNone/>
            </a:pPr>
            <a:r>
              <a:rPr lang="nl-NL" dirty="0"/>
              <a:t>Explorerende vragen van de counselor kunnen de cliënt helpen een geïnformeerde keuze te maken.</a:t>
            </a:r>
          </a:p>
          <a:p>
            <a:pPr marL="0" indent="0">
              <a:buNone/>
            </a:pPr>
            <a:r>
              <a:rPr lang="nl-NL" dirty="0"/>
              <a:t> Ga na wat de zwangere al weet over prenatale screening en de aandoeningen waarop getest wordt.</a:t>
            </a:r>
          </a:p>
          <a:p>
            <a:pPr marL="0" indent="0">
              <a:buNone/>
            </a:pPr>
            <a:r>
              <a:rPr lang="nl-NL" dirty="0"/>
              <a:t>Vertel ook over de beperkingen van screening: Er zijn nog vele andere aangeboren afwijkingen die in de zwangerschap niet opgespoord kunnen worden. </a:t>
            </a:r>
          </a:p>
          <a:p>
            <a:pPr marL="0" indent="0">
              <a:buNone/>
            </a:pPr>
            <a:r>
              <a:rPr lang="nl-NL" dirty="0"/>
              <a:t>Niet elke afwijkende uitslag blijkt daadwerkelijk te wijzen op een aandoening.</a:t>
            </a:r>
          </a:p>
          <a:p>
            <a:pPr marL="0" indent="0">
              <a:buNone/>
            </a:pPr>
            <a:r>
              <a:rPr lang="nl-NL" dirty="0"/>
              <a:t>Benoem het voorkomen van </a:t>
            </a:r>
            <a:r>
              <a:rPr lang="nl-NL" dirty="0" err="1"/>
              <a:t>softmarkers</a:t>
            </a:r>
            <a:endParaRPr lang="nl-NL" dirty="0"/>
          </a:p>
        </p:txBody>
      </p:sp>
    </p:spTree>
    <p:extLst>
      <p:ext uri="{BB962C8B-B14F-4D97-AF65-F5344CB8AC3E}">
        <p14:creationId xmlns:p14="http://schemas.microsoft.com/office/powerpoint/2010/main" val="263372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181A67-E575-4DC6-BF4D-D93A7D2726DF}"/>
              </a:ext>
            </a:extLst>
          </p:cNvPr>
          <p:cNvSpPr>
            <a:spLocks noGrp="1"/>
          </p:cNvSpPr>
          <p:nvPr>
            <p:ph type="title"/>
          </p:nvPr>
        </p:nvSpPr>
        <p:spPr>
          <a:xfrm>
            <a:off x="838200" y="365126"/>
            <a:ext cx="10515600" cy="990146"/>
          </a:xfrm>
        </p:spPr>
        <p:txBody>
          <a:bodyPr/>
          <a:lstStyle/>
          <a:p>
            <a:r>
              <a:rPr lang="nl-NL" dirty="0" err="1"/>
              <a:t>Sonomarkers</a:t>
            </a:r>
            <a:endParaRPr lang="nl-NL" dirty="0"/>
          </a:p>
        </p:txBody>
      </p:sp>
      <p:sp>
        <p:nvSpPr>
          <p:cNvPr id="3" name="Tijdelijke aanduiding voor inhoud 2">
            <a:extLst>
              <a:ext uri="{FF2B5EF4-FFF2-40B4-BE49-F238E27FC236}">
                <a16:creationId xmlns:a16="http://schemas.microsoft.com/office/drawing/2014/main" id="{77D2C34A-595C-4678-9CE1-AB9D5D92C361}"/>
              </a:ext>
            </a:extLst>
          </p:cNvPr>
          <p:cNvSpPr>
            <a:spLocks noGrp="1"/>
          </p:cNvSpPr>
          <p:nvPr>
            <p:ph idx="1"/>
          </p:nvPr>
        </p:nvSpPr>
        <p:spPr>
          <a:xfrm>
            <a:off x="838200" y="1649185"/>
            <a:ext cx="10515600" cy="4527777"/>
          </a:xfrm>
        </p:spPr>
        <p:txBody>
          <a:bodyPr>
            <a:normAutofit/>
          </a:bodyPr>
          <a:lstStyle/>
          <a:p>
            <a:pPr marL="0" indent="0">
              <a:buNone/>
            </a:pPr>
            <a:r>
              <a:rPr lang="nl-NL" dirty="0"/>
              <a:t>Een echoscopische bevinding die:</a:t>
            </a:r>
          </a:p>
          <a:p>
            <a:r>
              <a:rPr lang="nl-NL" dirty="0"/>
              <a:t>Op zichzelf onbelangrijk is met betrekking tot de uitkomst van de zwangerschap</a:t>
            </a:r>
          </a:p>
          <a:p>
            <a:r>
              <a:rPr lang="nl-NL" dirty="0"/>
              <a:t>Niet specifiek is en ook vaak voorkomt bij een (chromosomaal) normale foetus</a:t>
            </a:r>
          </a:p>
          <a:p>
            <a:r>
              <a:rPr lang="nl-NL" dirty="0"/>
              <a:t>Vaak vanzelf verdwijnt</a:t>
            </a:r>
          </a:p>
          <a:p>
            <a:r>
              <a:rPr lang="nl-NL" dirty="0"/>
              <a:t>De kans op foetale (chromosomale en niet chromosomale) afwijkingen of andere oorzaken verhoogt. (niet specifiek)</a:t>
            </a:r>
          </a:p>
          <a:p>
            <a:pPr marL="0" indent="0">
              <a:buNone/>
            </a:pPr>
            <a:endParaRPr lang="nl-NL" dirty="0"/>
          </a:p>
          <a:p>
            <a:pPr marL="0" indent="0">
              <a:buNone/>
            </a:pPr>
            <a:r>
              <a:rPr lang="nl-NL" sz="3600" dirty="0"/>
              <a:t>Een anatomische variant zonder klinische betekenis.</a:t>
            </a:r>
          </a:p>
        </p:txBody>
      </p:sp>
    </p:spTree>
    <p:extLst>
      <p:ext uri="{BB962C8B-B14F-4D97-AF65-F5344CB8AC3E}">
        <p14:creationId xmlns:p14="http://schemas.microsoft.com/office/powerpoint/2010/main" val="401231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7EE9B6-51AB-49CE-A2D2-63A02CA1BBA6}"/>
              </a:ext>
            </a:extLst>
          </p:cNvPr>
          <p:cNvSpPr>
            <a:spLocks noGrp="1"/>
          </p:cNvSpPr>
          <p:nvPr>
            <p:ph type="title"/>
          </p:nvPr>
        </p:nvSpPr>
        <p:spPr/>
        <p:txBody>
          <a:bodyPr/>
          <a:lstStyle/>
          <a:p>
            <a:r>
              <a:rPr lang="nl-NL" dirty="0"/>
              <a:t>Mogelijke vragen bij een al gemaakte keuze:</a:t>
            </a:r>
          </a:p>
        </p:txBody>
      </p:sp>
      <p:sp>
        <p:nvSpPr>
          <p:cNvPr id="3" name="Tijdelijke aanduiding voor inhoud 2">
            <a:extLst>
              <a:ext uri="{FF2B5EF4-FFF2-40B4-BE49-F238E27FC236}">
                <a16:creationId xmlns:a16="http://schemas.microsoft.com/office/drawing/2014/main" id="{7FE968CE-59D6-473D-9E8E-446B9BE7D465}"/>
              </a:ext>
            </a:extLst>
          </p:cNvPr>
          <p:cNvSpPr>
            <a:spLocks noGrp="1"/>
          </p:cNvSpPr>
          <p:nvPr>
            <p:ph idx="1"/>
          </p:nvPr>
        </p:nvSpPr>
        <p:spPr/>
        <p:txBody>
          <a:bodyPr/>
          <a:lstStyle/>
          <a:p>
            <a:r>
              <a:rPr lang="nl-NL" dirty="0"/>
              <a:t>Zou je me willen vertellen hoe je tot deze keuze bent gekomen?</a:t>
            </a:r>
          </a:p>
          <a:p>
            <a:endParaRPr lang="nl-NL" dirty="0"/>
          </a:p>
          <a:p>
            <a:r>
              <a:rPr lang="nl-NL" dirty="0"/>
              <a:t>Welke overwegingen hebben een rol gespeeld bij deze keuze?</a:t>
            </a:r>
          </a:p>
          <a:p>
            <a:endParaRPr lang="nl-NL" dirty="0"/>
          </a:p>
          <a:p>
            <a:r>
              <a:rPr lang="nl-NL" dirty="0"/>
              <a:t>Hoe zou het voor jullie zijn als het kindje na de </a:t>
            </a:r>
            <a:r>
              <a:rPr lang="nl-NL"/>
              <a:t>geboorte een </a:t>
            </a:r>
            <a:r>
              <a:rPr lang="nl-NL" dirty="0"/>
              <a:t>afwijking zou hebben? </a:t>
            </a:r>
          </a:p>
          <a:p>
            <a:endParaRPr lang="nl-NL" dirty="0"/>
          </a:p>
          <a:p>
            <a:r>
              <a:rPr lang="nl-NL" dirty="0"/>
              <a:t>Wat zijn jullie gedachten over het vervolgonderzoek, zoals de vruchtwaterpunctie? </a:t>
            </a:r>
          </a:p>
        </p:txBody>
      </p:sp>
    </p:spTree>
    <p:extLst>
      <p:ext uri="{BB962C8B-B14F-4D97-AF65-F5344CB8AC3E}">
        <p14:creationId xmlns:p14="http://schemas.microsoft.com/office/powerpoint/2010/main" val="338982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0</TotalTime>
  <Words>2196</Words>
  <Application>Microsoft Office PowerPoint</Application>
  <PresentationFormat>Breedbeeld</PresentationFormat>
  <Paragraphs>248</Paragraphs>
  <Slides>29</Slides>
  <Notes>0</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29</vt:i4>
      </vt:variant>
    </vt:vector>
  </HeadingPairs>
  <TitlesOfParts>
    <vt:vector size="37" baseType="lpstr">
      <vt:lpstr>Arial</vt:lpstr>
      <vt:lpstr>Calibri</vt:lpstr>
      <vt:lpstr>Century Gothic</vt:lpstr>
      <vt:lpstr>Courier New</vt:lpstr>
      <vt:lpstr>Symbol</vt:lpstr>
      <vt:lpstr>Wingdings</vt:lpstr>
      <vt:lpstr>Wingdings 3</vt:lpstr>
      <vt:lpstr>Ion</vt:lpstr>
      <vt:lpstr>Nascholing prenatalescreening en counselen</vt:lpstr>
      <vt:lpstr>Wie ben je?</vt:lpstr>
      <vt:lpstr>Prenatale screening</vt:lpstr>
      <vt:lpstr>Prenatale screening</vt:lpstr>
      <vt:lpstr>Counseling</vt:lpstr>
      <vt:lpstr>Verschil prenatale screening en diagnostiek</vt:lpstr>
      <vt:lpstr>De geïnformeerde keuze</vt:lpstr>
      <vt:lpstr>Sonomarkers</vt:lpstr>
      <vt:lpstr>Mogelijke vragen bij een al gemaakte keuze:</vt:lpstr>
      <vt:lpstr>Je communicatie is een combinatie van stemgebruik, woordgebruik en mimiek. </vt:lpstr>
      <vt:lpstr>NIPT</vt:lpstr>
      <vt:lpstr>NIPT</vt:lpstr>
      <vt:lpstr>Exclusiecriteria NIPT</vt:lpstr>
      <vt:lpstr>NIPT uitkomsten (Trident-2)</vt:lpstr>
      <vt:lpstr>Weetjes     </vt:lpstr>
      <vt:lpstr>Verandering     </vt:lpstr>
      <vt:lpstr>Verandering per 01-04-2025     </vt:lpstr>
      <vt:lpstr>Overig</vt:lpstr>
      <vt:lpstr>SEO</vt:lpstr>
      <vt:lpstr>Verandering leidraad TTSEO per 01-06-2023</vt:lpstr>
      <vt:lpstr>PowerPoint-presentatie</vt:lpstr>
      <vt:lpstr>Obstetrische parameters</vt:lpstr>
      <vt:lpstr>Placenta</vt:lpstr>
      <vt:lpstr>Placenta</vt:lpstr>
      <vt:lpstr>PowerPoint-presentatie</vt:lpstr>
      <vt:lpstr>IMITAS </vt:lpstr>
      <vt:lpstr>Eerste trimester SEO</vt:lpstr>
      <vt:lpstr>Detectiegraad ETSEO</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Nascholing prenatale screening en counselen</dc:title>
  <dc:creator>Anita van Oostrom</dc:creator>
  <cp:lastModifiedBy>Arjenne Hoeksema</cp:lastModifiedBy>
  <cp:revision>32</cp:revision>
  <dcterms:created xsi:type="dcterms:W3CDTF">2021-11-23T19:55:14Z</dcterms:created>
  <dcterms:modified xsi:type="dcterms:W3CDTF">2025-02-20T08:07:30Z</dcterms:modified>
</cp:coreProperties>
</file>